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2" r:id="rId6"/>
    <p:sldId id="265" r:id="rId7"/>
    <p:sldId id="263" r:id="rId8"/>
    <p:sldId id="264" r:id="rId9"/>
    <p:sldId id="321" r:id="rId10"/>
    <p:sldId id="336" r:id="rId11"/>
    <p:sldId id="274" r:id="rId12"/>
    <p:sldId id="270" r:id="rId13"/>
    <p:sldId id="344" r:id="rId14"/>
    <p:sldId id="269" r:id="rId15"/>
    <p:sldId id="345" r:id="rId16"/>
    <p:sldId id="346" r:id="rId17"/>
    <p:sldId id="306" r:id="rId18"/>
    <p:sldId id="310" r:id="rId19"/>
    <p:sldId id="340" r:id="rId20"/>
    <p:sldId id="315" r:id="rId21"/>
    <p:sldId id="327" r:id="rId22"/>
    <p:sldId id="332" r:id="rId23"/>
    <p:sldId id="349" r:id="rId24"/>
    <p:sldId id="337" r:id="rId25"/>
    <p:sldId id="350" r:id="rId26"/>
    <p:sldId id="266" r:id="rId27"/>
    <p:sldId id="271" r:id="rId28"/>
    <p:sldId id="305" r:id="rId29"/>
    <p:sldId id="347" r:id="rId30"/>
    <p:sldId id="314" r:id="rId31"/>
    <p:sldId id="328" r:id="rId32"/>
    <p:sldId id="273" r:id="rId33"/>
    <p:sldId id="313" r:id="rId34"/>
    <p:sldId id="341" r:id="rId35"/>
    <p:sldId id="334" r:id="rId36"/>
    <p:sldId id="298" r:id="rId37"/>
    <p:sldId id="296" r:id="rId38"/>
    <p:sldId id="358" r:id="rId39"/>
    <p:sldId id="338" r:id="rId40"/>
    <p:sldId id="294" r:id="rId41"/>
    <p:sldId id="317" r:id="rId42"/>
    <p:sldId id="295" r:id="rId43"/>
    <p:sldId id="316" r:id="rId44"/>
    <p:sldId id="320" r:id="rId45"/>
    <p:sldId id="301" r:id="rId46"/>
    <p:sldId id="311" r:id="rId47"/>
    <p:sldId id="297" r:id="rId48"/>
    <p:sldId id="324" r:id="rId49"/>
    <p:sldId id="333" r:id="rId50"/>
    <p:sldId id="319" r:id="rId51"/>
    <p:sldId id="267" r:id="rId52"/>
    <p:sldId id="268" r:id="rId53"/>
    <p:sldId id="303" r:id="rId54"/>
    <p:sldId id="335" r:id="rId55"/>
    <p:sldId id="304" r:id="rId56"/>
    <p:sldId id="312" r:id="rId57"/>
    <p:sldId id="351" r:id="rId58"/>
    <p:sldId id="260" r:id="rId59"/>
    <p:sldId id="318" r:id="rId60"/>
    <p:sldId id="352" r:id="rId61"/>
    <p:sldId id="353" r:id="rId62"/>
    <p:sldId id="354" r:id="rId63"/>
    <p:sldId id="339" r:id="rId64"/>
    <p:sldId id="261" r:id="rId65"/>
    <p:sldId id="275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4"/>
    <a:srgbClr val="88430A"/>
    <a:srgbClr val="003300"/>
    <a:srgbClr val="F1F1F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6812"/>
    </p:cViewPr>
  </p:sorterViewPr>
  <p:notesViewPr>
    <p:cSldViewPr>
      <p:cViewPr varScale="1">
        <p:scale>
          <a:sx n="57" d="100"/>
          <a:sy n="57" d="100"/>
        </p:scale>
        <p:origin x="115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17</c:v>
                </c:pt>
                <c:pt idx="2">
                  <c:v>61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96831104008592"/>
          <c:y val="0.13088028901924076"/>
          <c:w val="0.3161474113988384"/>
          <c:h val="0.5836511319636243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uk-UA"/>
              <a:t>Рівень навчальних досягнень</a:t>
            </a:r>
          </a:p>
        </c:rich>
      </c:tx>
      <c:layout>
        <c:manualLayout>
          <c:xMode val="edge"/>
          <c:yMode val="edge"/>
          <c:x val="0.37125129265770435"/>
          <c:y val="2.033898305084744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8929542996751644E-2"/>
          <c:y val="0.10029919262158493"/>
          <c:w val="0.8640942189918579"/>
          <c:h val="0.7644067796610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1-3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Лист1!$A$2:$A$8</c:f>
              <c:numCache>
                <c:formatCode>@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4-6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Лист1!$A$2:$A$8</c:f>
              <c:numCache>
                <c:formatCode>@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11</c:v>
                </c:pt>
                <c:pt idx="2">
                  <c:v>13</c:v>
                </c:pt>
                <c:pt idx="3">
                  <c:v>6</c:v>
                </c:pt>
                <c:pt idx="4">
                  <c:v>8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7-9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Лист1!$A$2:$A$8</c:f>
              <c:numCache>
                <c:formatCode>@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12</c:v>
                </c:pt>
                <c:pt idx="1">
                  <c:v>7</c:v>
                </c:pt>
                <c:pt idx="2">
                  <c:v>12</c:v>
                </c:pt>
                <c:pt idx="3">
                  <c:v>8</c:v>
                </c:pt>
                <c:pt idx="4">
                  <c:v>11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10-12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Лист1!$A$2:$A$8</c:f>
              <c:numCache>
                <c:formatCode>@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032072"/>
        <c:axId val="144038936"/>
        <c:axId val="0"/>
      </c:bar3DChart>
      <c:catAx>
        <c:axId val="144032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ru-RU"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uk-UA"/>
                  <a:t>клас</a:t>
                </a:r>
              </a:p>
            </c:rich>
          </c:tx>
          <c:layout>
            <c:manualLayout>
              <c:xMode val="edge"/>
              <c:yMode val="edge"/>
              <c:x val="0.47156153050672173"/>
              <c:y val="0.92203389830508475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ru-RU"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144038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0389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ru-RU"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uk-UA"/>
                  <a:t>кількість учнів</a:t>
                </a:r>
              </a:p>
            </c:rich>
          </c:tx>
          <c:layout>
            <c:manualLayout>
              <c:xMode val="edge"/>
              <c:yMode val="edge"/>
              <c:x val="1.7450434080355383E-2"/>
              <c:y val="0.385145444628419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ru-RU"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144032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3381592554291626"/>
          <c:y val="0.46610169491525438"/>
          <c:w val="6.204756980351616E-2"/>
          <c:h val="0.1576271186440678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ru-RU" sz="101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3200" dirty="0">
                <a:solidFill>
                  <a:srgbClr val="582A04"/>
                </a:solidFill>
              </a:rPr>
              <a:t>відсотки засвоєння знань</a:t>
            </a:r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відсотки засвоєння знань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математика</c:v>
                </c:pt>
                <c:pt idx="1">
                  <c:v>укр. мова</c:v>
                </c:pt>
                <c:pt idx="2">
                  <c:v>читання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0.95000000000000007</c:v>
                </c:pt>
                <c:pt idx="1">
                  <c:v>0.92</c:v>
                </c:pt>
                <c:pt idx="2">
                  <c:v>0.84000000000000008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ДПА укр.мова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91D3D31A-CD84-492E-AD03-6061E1C0F392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[ВІДСОТОК]</a:t>
                    </a:fld>
                    <a:endParaRPr lang="uk-UA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високий рівень</c:v>
                </c:pt>
                <c:pt idx="1">
                  <c:v>достатній рівень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ДПА математика</c:v>
                </c:pt>
              </c:strCache>
            </c:strRef>
          </c:tx>
          <c:explosion val="25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 рівень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7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ДПА укр.літ.</c:v>
                </c:pt>
              </c:strCache>
            </c:strRef>
          </c:tx>
          <c:explosion val="25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високий рівень</c:v>
                </c:pt>
                <c:pt idx="1">
                  <c:v>достатній рівень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13C0A-7875-4CE0-B06C-4438B042E1B6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09325-4141-4EC3-BD11-27068290B8F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4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09325-4141-4EC3-BD11-27068290B8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0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09325-4141-4EC3-BD11-27068290B8F5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1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2B4C-A8A3-420B-B395-A9FDEA15B550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A2E92-066B-47C0-B043-8B19C5D889A8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707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BEC9-8234-43D7-8067-D64FAFE90CBA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8BF5C-031D-4B3E-9159-9039DB0E75C0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9823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CDAA-C3E8-4B98-8B90-5655CCD26ECC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F9396-1267-4D59-B1F3-6B63D2104662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1165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3E0E-F08D-4345-AEF7-7615C66B9C8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567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  <a:lvl2pPr>
              <a:defRPr>
                <a:solidFill>
                  <a:srgbClr val="003300"/>
                </a:solidFill>
              </a:defRPr>
            </a:lvl2pPr>
            <a:lvl3pPr>
              <a:defRPr>
                <a:solidFill>
                  <a:srgbClr val="003300"/>
                </a:solidFill>
              </a:defRPr>
            </a:lvl3pPr>
            <a:lvl4pPr>
              <a:defRPr>
                <a:solidFill>
                  <a:srgbClr val="003300"/>
                </a:solidFill>
              </a:defRPr>
            </a:lvl4pPr>
            <a:lvl5pPr>
              <a:defRPr>
                <a:solidFill>
                  <a:srgbClr val="0033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4A1D-B03D-4D80-BB74-E394CDD68503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B2509-F599-4FEB-A953-29B6FC9F4F08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1208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4DCF-F1F1-4F4B-87E8-8FF21B0A7D05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DC037-13C8-4731-8EE8-9B45FA1996E3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595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174B-ABBB-4FDC-94A8-AE2A7D579334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8670B-ADB0-4488-992B-27D8FCC44AD6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633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1104-2852-4A47-87A1-C11066DCF0A7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28939-1313-44FF-83E6-E41BAEA7221B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536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EC1D-613B-4C21-B11A-FBA113A68326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011FA-768D-4B9C-848A-C032E4493891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732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4B1E-62AD-443C-A0E0-8B6EF75CD54A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D06A7-69DD-4626-A77E-A30189E32F8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480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1AFE-5C94-45BC-BF35-BFEEE0E2C245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30340-9C19-433B-9B43-922BCD6EDEEC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878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2D70-3C13-4943-B12B-EA8582EC6645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4ADF-2E26-4449-BDEC-A4EF354676F6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491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208B27-9450-4AF7-A4C0-E499DCBCB6BF}" type="datetimeFigureOut">
              <a:rPr lang="ru-RU"/>
              <a:pPr>
                <a:defRPr/>
              </a:pPr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B83936-CB37-465B-AF07-3544FB749D83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______Microsoft_Excel_97-20031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eg"/><Relationship Id="rId3" Type="http://schemas.openxmlformats.org/officeDocument/2006/relationships/image" Target="../media/image153.jpeg"/><Relationship Id="rId7" Type="http://schemas.openxmlformats.org/officeDocument/2006/relationships/image" Target="../media/image1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7" Type="http://schemas.openxmlformats.org/officeDocument/2006/relationships/image" Target="../media/image180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9.jpeg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7" Type="http://schemas.openxmlformats.org/officeDocument/2006/relationships/image" Target="../media/image186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jpeg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gif"/><Relationship Id="rId4" Type="http://schemas.openxmlformats.org/officeDocument/2006/relationships/image" Target="../media/image19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hyperlink" Target="http://school23.lviv.ua/sport.php?id=un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9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jpeg"/><Relationship Id="rId5" Type="http://schemas.openxmlformats.org/officeDocument/2006/relationships/image" Target="../media/image201.jpeg"/><Relationship Id="rId4" Type="http://schemas.openxmlformats.org/officeDocument/2006/relationships/image" Target="../media/image20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jpeg"/><Relationship Id="rId4" Type="http://schemas.openxmlformats.org/officeDocument/2006/relationships/image" Target="../media/image20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hyperlink" Target="http://school23.lviv.ua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jpeg"/><Relationship Id="rId4" Type="http://schemas.openxmlformats.org/officeDocument/2006/relationships/image" Target="../media/image2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uk-UA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Звіт директора</a:t>
            </a:r>
            <a:endParaRPr lang="uk-UA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6400800" cy="1752600"/>
          </a:xfrm>
        </p:spPr>
        <p:txBody>
          <a:bodyPr/>
          <a:lstStyle/>
          <a:p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 №23 м. Львова</a:t>
            </a:r>
          </a:p>
          <a:p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Милян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Любові Мирославівни</a:t>
            </a:r>
            <a:endParaRPr lang="uk-UA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school23.lviv.ua/images/school23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4286250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351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70" y="21215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Співпраця з ГО «Пласт»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2816" y="338861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Степові орли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6495185"/>
            <a:ext cx="1128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Орхідеї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4" name="Picture 2" descr="http://school23.lviv.ua/images/photos/64_image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53" y="908720"/>
            <a:ext cx="19215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school23.lviv.ua/images/photos/65_image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53" y="3815240"/>
            <a:ext cx="192413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school23.lviv.ua/images/photos/64_image5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2" y="11367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school23.lviv.ua/images/photos/64_image3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25" y="11367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http://school23.lviv.ua/images/photos/65_image22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1" y="4299080"/>
            <a:ext cx="2880000" cy="19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4" name="Picture 12" descr="http://school23.lviv.ua/images/photos/65_image18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77" y="40514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9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uk-UA" dirty="0" smtClean="0"/>
              <a:t>Школа працює над проблемою: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6413" y="2132856"/>
            <a:ext cx="8229600" cy="2836912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 “Створення позитивного іміджу школи – неодмінна умова функціонування сучасного навчального закладу ”</a:t>
            </a:r>
            <a:endParaRPr lang="uk-UA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85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пріоритети методичної роботи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25963"/>
          </a:xfrm>
        </p:spPr>
        <p:txBody>
          <a:bodyPr/>
          <a:lstStyle/>
          <a:p>
            <a:pPr algn="just"/>
            <a:r>
              <a:rPr lang="uk-UA" dirty="0" smtClean="0"/>
              <a:t>Ефективне </a:t>
            </a:r>
            <a:r>
              <a:rPr lang="uk-UA" dirty="0"/>
              <a:t>використання сучасних освітніх технологій;</a:t>
            </a:r>
          </a:p>
          <a:p>
            <a:pPr algn="just"/>
            <a:r>
              <a:rPr lang="uk-UA" dirty="0" smtClean="0"/>
              <a:t>Всебічний розвиток та виховання особистості через формування в учнів бажання вчитися;</a:t>
            </a:r>
          </a:p>
          <a:p>
            <a:pPr algn="just"/>
            <a:r>
              <a:rPr lang="uk-UA" dirty="0" smtClean="0"/>
              <a:t>Забезпечення доступу </a:t>
            </a:r>
            <a:r>
              <a:rPr lang="uk-UA" dirty="0"/>
              <a:t>до якісної освіти відповідно до інтересів та нахилів </a:t>
            </a:r>
            <a:r>
              <a:rPr lang="uk-UA" dirty="0" smtClean="0"/>
              <a:t>учнів;</a:t>
            </a:r>
          </a:p>
          <a:p>
            <a:pPr algn="just"/>
            <a:r>
              <a:rPr lang="uk-UA" dirty="0" smtClean="0"/>
              <a:t>Вивчення історичної та культурної </a:t>
            </a:r>
            <a:r>
              <a:rPr lang="uk-UA" dirty="0"/>
              <a:t>спадщини, традицій і звичаїв </a:t>
            </a:r>
            <a:r>
              <a:rPr lang="uk-UA" dirty="0" smtClean="0"/>
              <a:t>українського народу;</a:t>
            </a:r>
          </a:p>
          <a:p>
            <a:pPr algn="just"/>
            <a:r>
              <a:rPr lang="uk-UA" dirty="0" smtClean="0"/>
              <a:t>Формування толерантної поведінки та активної життєвої позиції.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9777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143000"/>
          </a:xfrm>
        </p:spPr>
        <p:txBody>
          <a:bodyPr/>
          <a:lstStyle/>
          <a:p>
            <a:r>
              <a:rPr lang="uk-UA" dirty="0" smtClean="0">
                <a:solidFill>
                  <a:srgbClr val="582A04"/>
                </a:solidFill>
              </a:rPr>
              <a:t>Рівень навчальних досягнень учнів</a:t>
            </a:r>
            <a:br>
              <a:rPr lang="uk-UA" dirty="0" smtClean="0">
                <a:solidFill>
                  <a:srgbClr val="582A04"/>
                </a:solidFill>
              </a:rPr>
            </a:br>
            <a:r>
              <a:rPr lang="uk-UA" dirty="0" smtClean="0">
                <a:solidFill>
                  <a:srgbClr val="582A04"/>
                </a:solidFill>
              </a:rPr>
              <a:t>початкової школи</a:t>
            </a:r>
            <a:endParaRPr lang="uk-UA" dirty="0">
              <a:solidFill>
                <a:srgbClr val="582A04"/>
              </a:solidFill>
            </a:endParaRPr>
          </a:p>
        </p:txBody>
      </p:sp>
      <p:graphicFrame>
        <p:nvGraphicFramePr>
          <p:cNvPr id="5" name="Диаграмма 6"/>
          <p:cNvGraphicFramePr/>
          <p:nvPr/>
        </p:nvGraphicFramePr>
        <p:xfrm>
          <a:off x="1000100" y="1142984"/>
          <a:ext cx="70009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42910" y="3857628"/>
            <a:ext cx="8215370" cy="271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eaLnBrk="0" hangingPunct="0">
              <a:defRPr/>
            </a:pP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початковій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школі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навчаються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186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учнів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 lvl="0" eaLnBrk="0" hangingPunct="0">
              <a:defRPr/>
            </a:pP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Оцінюванню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навчальних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досягнень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підлягають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127 </a:t>
            </a:r>
            <a:r>
              <a:rPr lang="ru-RU" sz="2400" b="1" dirty="0" err="1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учнів</a:t>
            </a: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lvl="0" eaLnBrk="0" hangingPunct="0">
              <a:defRPr/>
            </a:pP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 них на: </a:t>
            </a:r>
          </a:p>
          <a:p>
            <a:pPr lvl="0" eaLnBrk="0" hangingPunct="0">
              <a:defRPr/>
            </a:pPr>
            <a:r>
              <a:rPr lang="ru-RU" sz="2400" b="1" dirty="0" smtClean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рівень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початковий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2 уч.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ІІ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рівень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середній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21 уч.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ІІІ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рівень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достатній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78 уч.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рівень – високий – 26 уч.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82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86800" cy="1143000"/>
          </a:xfrm>
        </p:spPr>
        <p:txBody>
          <a:bodyPr/>
          <a:lstStyle/>
          <a:p>
            <a:r>
              <a:rPr lang="uk-UA" dirty="0" smtClean="0">
                <a:solidFill>
                  <a:srgbClr val="582A04"/>
                </a:solidFill>
              </a:rPr>
              <a:t>Рівень навчальних досягнень учнів середньої та старшої школи</a:t>
            </a:r>
            <a:endParaRPr lang="uk-UA" dirty="0">
              <a:solidFill>
                <a:srgbClr val="582A04"/>
              </a:solidFill>
            </a:endParaRP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89144"/>
              </p:ext>
            </p:extLst>
          </p:nvPr>
        </p:nvGraphicFramePr>
        <p:xfrm>
          <a:off x="500034" y="1643050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7422" y="6215082"/>
            <a:ext cx="3595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Показник якості знань – 61%</a:t>
            </a:r>
          </a:p>
        </p:txBody>
      </p:sp>
    </p:spTree>
    <p:extLst>
      <p:ext uri="{BB962C8B-B14F-4D97-AF65-F5344CB8AC3E}">
        <p14:creationId xmlns:p14="http://schemas.microsoft.com/office/powerpoint/2010/main" val="322674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03348"/>
          </a:xfrm>
        </p:spPr>
        <p:txBody>
          <a:bodyPr/>
          <a:lstStyle/>
          <a:p>
            <a:r>
              <a:rPr lang="uk-UA" b="1" dirty="0" smtClean="0">
                <a:solidFill>
                  <a:srgbClr val="582A04"/>
                </a:solidFill>
              </a:rPr>
              <a:t>Результати ДПА 4-ті класи</a:t>
            </a:r>
            <a:endParaRPr lang="uk-UA" b="1" dirty="0">
              <a:solidFill>
                <a:srgbClr val="582A04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37824" y="1052736"/>
            <a:ext cx="7891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Усього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учнів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– 38</a:t>
            </a:r>
            <a:b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Кількість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учнів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що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брали участь у ДПА - 37</a:t>
            </a:r>
            <a:endParaRPr lang="uk-UA" sz="2800" b="1" dirty="0">
              <a:solidFill>
                <a:srgbClr val="582A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92446704"/>
              </p:ext>
            </p:extLst>
          </p:nvPr>
        </p:nvGraphicFramePr>
        <p:xfrm>
          <a:off x="1714480" y="2143116"/>
          <a:ext cx="590552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71514" y="-272545"/>
            <a:ext cx="8229600" cy="1203348"/>
          </a:xfrm>
        </p:spPr>
        <p:txBody>
          <a:bodyPr/>
          <a:lstStyle/>
          <a:p>
            <a:r>
              <a:rPr lang="uk-UA" b="1" dirty="0" smtClean="0">
                <a:solidFill>
                  <a:srgbClr val="582A04"/>
                </a:solidFill>
              </a:rPr>
              <a:t>Результати ДПА 11-й клас</a:t>
            </a:r>
            <a:endParaRPr lang="uk-UA" b="1" dirty="0">
              <a:solidFill>
                <a:srgbClr val="582A04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71514" y="928670"/>
            <a:ext cx="8472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Усього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учнів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– 22</a:t>
            </a:r>
            <a:b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Кількість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учнів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ru-RU" sz="3200" b="1" dirty="0" err="1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що</a:t>
            </a:r>
            <a:r>
              <a:rPr lang="ru-RU" sz="3200" b="1" dirty="0" smtClean="0">
                <a:solidFill>
                  <a:srgbClr val="582A0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брали участь у ДПА - 22</a:t>
            </a:r>
            <a:endParaRPr lang="uk-UA" sz="2800" b="1" dirty="0">
              <a:solidFill>
                <a:srgbClr val="582A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863762288"/>
              </p:ext>
            </p:extLst>
          </p:nvPr>
        </p:nvGraphicFramePr>
        <p:xfrm>
          <a:off x="539552" y="1916832"/>
          <a:ext cx="385765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іаграма 8"/>
          <p:cNvGraphicFramePr/>
          <p:nvPr>
            <p:extLst>
              <p:ext uri="{D42A27DB-BD31-4B8C-83A1-F6EECF244321}">
                <p14:modId xmlns:p14="http://schemas.microsoft.com/office/powerpoint/2010/main" val="849177894"/>
              </p:ext>
            </p:extLst>
          </p:nvPr>
        </p:nvGraphicFramePr>
        <p:xfrm>
          <a:off x="4500562" y="2214554"/>
          <a:ext cx="4286280" cy="367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іаграма 9"/>
          <p:cNvGraphicFramePr/>
          <p:nvPr>
            <p:extLst>
              <p:ext uri="{D42A27DB-BD31-4B8C-83A1-F6EECF244321}">
                <p14:modId xmlns:p14="http://schemas.microsoft.com/office/powerpoint/2010/main" val="2591543091"/>
              </p:ext>
            </p:extLst>
          </p:nvPr>
        </p:nvGraphicFramePr>
        <p:xfrm>
          <a:off x="539552" y="4221088"/>
          <a:ext cx="378621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72066" y="5357826"/>
            <a:ext cx="22677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582A04"/>
                </a:solidFill>
              </a:rPr>
              <a:t>Середній бал:</a:t>
            </a:r>
          </a:p>
          <a:p>
            <a:r>
              <a:rPr lang="uk-UA" sz="2000" dirty="0" err="1" smtClean="0">
                <a:solidFill>
                  <a:srgbClr val="582A04"/>
                </a:solidFill>
              </a:rPr>
              <a:t>Укр.мова</a:t>
            </a:r>
            <a:r>
              <a:rPr lang="uk-UA" sz="2000" dirty="0" smtClean="0">
                <a:solidFill>
                  <a:srgbClr val="582A04"/>
                </a:solidFill>
              </a:rPr>
              <a:t> – 9,6</a:t>
            </a:r>
          </a:p>
          <a:p>
            <a:r>
              <a:rPr lang="uk-UA" sz="2000" dirty="0" smtClean="0">
                <a:solidFill>
                  <a:srgbClr val="582A04"/>
                </a:solidFill>
              </a:rPr>
              <a:t>Математика – 8,6</a:t>
            </a:r>
          </a:p>
          <a:p>
            <a:r>
              <a:rPr lang="uk-UA" sz="2000" dirty="0" err="1" smtClean="0">
                <a:solidFill>
                  <a:srgbClr val="582A04"/>
                </a:solidFill>
              </a:rPr>
              <a:t>Укр.літ</a:t>
            </a:r>
            <a:r>
              <a:rPr lang="uk-UA" sz="2000" dirty="0" smtClean="0">
                <a:solidFill>
                  <a:srgbClr val="582A04"/>
                </a:solidFill>
              </a:rPr>
              <a:t>. – 10,1</a:t>
            </a:r>
            <a:endParaRPr lang="uk-UA" sz="2000" dirty="0">
              <a:solidFill>
                <a:srgbClr val="582A04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http://school23.lviv.ua/images/photos/75_IMG_23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4805396"/>
            <a:ext cx="2693706" cy="2052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8" y="-27384"/>
            <a:ext cx="9111033" cy="28083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sz="3600" dirty="0" smtClean="0"/>
              <a:t>Районний </a:t>
            </a:r>
            <a:r>
              <a:rPr lang="uk-UA" sz="3600" dirty="0"/>
              <a:t>інтерактивний семінар для вчителів англійської мови "Комунікативно-ігрові технології при викладанні англійської мови в початковій </a:t>
            </a:r>
            <a:r>
              <a:rPr lang="uk-UA" sz="3600" dirty="0" smtClean="0"/>
              <a:t>школі </a:t>
            </a:r>
            <a:r>
              <a:rPr lang="uk-UA" sz="3600" dirty="0"/>
              <a:t>як засіб розвитку і виховання учнів на базі нового Державного стандарту початкової загальної освіти</a:t>
            </a:r>
            <a:r>
              <a:rPr lang="uk-UA" sz="3600" dirty="0" smtClean="0"/>
              <a:t>"</a:t>
            </a:r>
            <a:endParaRPr lang="uk-UA" sz="3600" dirty="0"/>
          </a:p>
        </p:txBody>
      </p:sp>
      <p:pic>
        <p:nvPicPr>
          <p:cNvPr id="35842" name="Picture 2" descr="http://school23.lviv.ua/images/photos/75_IMG_23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6980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://school23.lviv.ua/images/photos/75_CIMG08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6980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school23.lviv.ua/images/photos/75_CIMG08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://school23.lviv.ua/images/photos/75_CIMG087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84" y="2621988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http://school23.lviv.ua/images/photos/75_CIMG086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17" y="2781725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99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32" y="281660"/>
            <a:ext cx="8229600" cy="1224136"/>
          </a:xfrm>
        </p:spPr>
        <p:txBody>
          <a:bodyPr/>
          <a:lstStyle/>
          <a:p>
            <a:r>
              <a:rPr lang="uk-UA" sz="3600" dirty="0" smtClean="0"/>
              <a:t>Семінар координаторів конкурсу «Кенгуру» Шевченківського району</a:t>
            </a:r>
            <a:endParaRPr lang="uk-U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5212894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Пилипчак Л.І.,</a:t>
            </a:r>
          </a:p>
          <a:p>
            <a:r>
              <a:rPr lang="uk-UA" sz="2400" b="1" dirty="0" err="1" smtClean="0"/>
              <a:t>Молчан</a:t>
            </a:r>
            <a:r>
              <a:rPr lang="uk-UA" sz="2400" b="1" dirty="0" smtClean="0"/>
              <a:t> Н.Л.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3969"/>
            <a:ext cx="3240000" cy="243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8" y="4244700"/>
            <a:ext cx="3240000" cy="243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43969"/>
            <a:ext cx="3240000" cy="243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87691"/>
            <a:ext cx="324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72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Педради</a:t>
            </a:r>
            <a:endParaRPr lang="uk-UA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855372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52"/>
            <a:ext cx="2881853" cy="216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8599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500438"/>
            <a:ext cx="285752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35743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500570"/>
            <a:ext cx="2905137" cy="21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572008"/>
            <a:ext cx="2833699" cy="21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46055" y="5971556"/>
            <a:ext cx="147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7 педрад</a:t>
            </a:r>
            <a:endParaRPr lang="uk-UA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Якісний склад педпрацівників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3300"/>
                </a:solidFill>
              </a:rPr>
              <a:t>Усього педагогічних працівників		42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3300"/>
                </a:solidFill>
              </a:rPr>
              <a:t>З них мають:</a:t>
            </a:r>
          </a:p>
          <a:p>
            <a:pPr marL="657225" indent="-457200" eaLnBrk="1" hangingPunct="1">
              <a:spcBef>
                <a:spcPts val="1200"/>
              </a:spcBef>
            </a:pPr>
            <a:r>
              <a:rPr lang="uk-UA" b="1" dirty="0" smtClean="0">
                <a:solidFill>
                  <a:srgbClr val="003300"/>
                </a:solidFill>
              </a:rPr>
              <a:t>вищу кваліфікаційну категорію		20</a:t>
            </a:r>
          </a:p>
          <a:p>
            <a:pPr marL="657225" indent="-457200" eaLnBrk="1" hangingPunct="1">
              <a:spcBef>
                <a:spcPts val="1200"/>
              </a:spcBef>
            </a:pPr>
            <a:r>
              <a:rPr lang="uk-UA" b="1" dirty="0" smtClean="0">
                <a:solidFill>
                  <a:srgbClr val="003300"/>
                </a:solidFill>
              </a:rPr>
              <a:t>першу кваліфікаційну категорію		</a:t>
            </a:r>
            <a:r>
              <a:rPr lang="uk-UA" b="1" dirty="0"/>
              <a:t>5</a:t>
            </a:r>
            <a:endParaRPr lang="uk-UA" b="1" dirty="0" smtClean="0">
              <a:solidFill>
                <a:srgbClr val="003300"/>
              </a:solidFill>
            </a:endParaRPr>
          </a:p>
          <a:p>
            <a:pPr marL="657225" indent="-457200" eaLnBrk="1" hangingPunct="1">
              <a:spcBef>
                <a:spcPts val="1200"/>
              </a:spcBef>
            </a:pPr>
            <a:r>
              <a:rPr lang="uk-UA" b="1" dirty="0" smtClean="0">
                <a:solidFill>
                  <a:srgbClr val="003300"/>
                </a:solidFill>
              </a:rPr>
              <a:t>другу кваліфікаційну категорію		4</a:t>
            </a:r>
          </a:p>
          <a:p>
            <a:pPr marL="657225" indent="-457200" eaLnBrk="1" hangingPunct="1">
              <a:spcBef>
                <a:spcPts val="1200"/>
              </a:spcBef>
            </a:pPr>
            <a:r>
              <a:rPr lang="uk-UA" b="1" dirty="0">
                <a:solidFill>
                  <a:srgbClr val="003300"/>
                </a:solidFill>
              </a:rPr>
              <a:t>с</a:t>
            </a:r>
            <a:r>
              <a:rPr lang="uk-UA" b="1" dirty="0" smtClean="0">
                <a:solidFill>
                  <a:srgbClr val="003300"/>
                </a:solidFill>
              </a:rPr>
              <a:t>пеціаліст						12</a:t>
            </a:r>
          </a:p>
          <a:p>
            <a:pPr marL="657225" indent="-457200" eaLnBrk="1" hangingPunct="1">
              <a:spcBef>
                <a:spcPts val="1200"/>
              </a:spcBef>
            </a:pPr>
            <a:r>
              <a:rPr lang="uk-UA" b="1" dirty="0" smtClean="0">
                <a:solidFill>
                  <a:srgbClr val="003300"/>
                </a:solidFill>
              </a:rPr>
              <a:t>вчителі-методисти				</a:t>
            </a:r>
            <a:r>
              <a:rPr lang="uk-UA" b="1" dirty="0"/>
              <a:t>9</a:t>
            </a:r>
            <a:endParaRPr lang="uk-UA" b="1" dirty="0" smtClean="0">
              <a:solidFill>
                <a:srgbClr val="003300"/>
              </a:solidFill>
            </a:endParaRPr>
          </a:p>
          <a:p>
            <a:pPr marL="657225" indent="-457200" eaLnBrk="1" hangingPunct="1">
              <a:spcBef>
                <a:spcPts val="1200"/>
              </a:spcBef>
            </a:pPr>
            <a:r>
              <a:rPr lang="uk-UA" b="1" dirty="0" smtClean="0">
                <a:solidFill>
                  <a:srgbClr val="003300"/>
                </a:solidFill>
              </a:rPr>
              <a:t>старші вчителі					</a:t>
            </a:r>
            <a:r>
              <a:rPr lang="uk-UA" b="1" dirty="0"/>
              <a:t>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718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uk-UA" dirty="0" smtClean="0"/>
              <a:t>Відкриті </a:t>
            </a:r>
            <a:r>
              <a:rPr lang="uk-UA" dirty="0" err="1" smtClean="0"/>
              <a:t>уроки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72052" y="5832046"/>
            <a:ext cx="342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математики в 2-Б класі</a:t>
            </a:r>
          </a:p>
          <a:p>
            <a:r>
              <a:rPr lang="uk-UA" b="1" dirty="0" smtClean="0"/>
              <a:t> (вч. </a:t>
            </a:r>
            <a:r>
              <a:rPr lang="uk-UA" b="1" dirty="0" err="1" smtClean="0"/>
              <a:t>Дудич</a:t>
            </a:r>
            <a:r>
              <a:rPr lang="uk-UA" b="1" dirty="0" smtClean="0"/>
              <a:t> У.В.)</a:t>
            </a:r>
            <a:endParaRPr lang="uk-UA" b="1" dirty="0"/>
          </a:p>
        </p:txBody>
      </p:sp>
      <p:pic>
        <p:nvPicPr>
          <p:cNvPr id="36866" name="Picture 2" descr="http://school23.lviv.ua/images/photos/79_CAM007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9" y="3717032"/>
            <a:ext cx="2880000" cy="19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school23.lviv.ua/images/photos/20140221_1057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5" y="764704"/>
            <a:ext cx="3155574" cy="20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school23.lviv.ua/images/photos/DSC040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1" y="634337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school23.lviv.ua/images/photos/IMG_16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9607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http://school23.lviv.ua/images/photos/IMG_16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00" y="359607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5976" y="5905662"/>
            <a:ext cx="383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Інтегрований урок у 4-А класі</a:t>
            </a:r>
          </a:p>
          <a:p>
            <a:r>
              <a:rPr lang="uk-UA" b="1" dirty="0" smtClean="0"/>
              <a:t> (вч. Ліщинська Н.С., </a:t>
            </a:r>
            <a:r>
              <a:rPr lang="uk-UA" b="1" dirty="0" err="1" smtClean="0"/>
              <a:t>Луць</a:t>
            </a:r>
            <a:r>
              <a:rPr lang="uk-UA" b="1" dirty="0" smtClean="0"/>
              <a:t> Н.В.)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6407" y="2870311"/>
            <a:ext cx="521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навчання грамоти  та урок математики</a:t>
            </a:r>
          </a:p>
          <a:p>
            <a:r>
              <a:rPr lang="uk-UA" b="1" dirty="0" smtClean="0"/>
              <a:t>в 1-Б класі (вч. </a:t>
            </a:r>
            <a:r>
              <a:rPr lang="uk-UA" b="1" dirty="0" err="1" smtClean="0"/>
              <a:t>Грешта</a:t>
            </a:r>
            <a:r>
              <a:rPr lang="uk-UA" b="1" dirty="0" smtClean="0"/>
              <a:t> І.О.)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98" y="669217"/>
            <a:ext cx="2918837" cy="2189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9235" y="2840035"/>
            <a:ext cx="310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</a:t>
            </a:r>
            <a:r>
              <a:rPr lang="uk-UA" b="1" dirty="0" err="1" smtClean="0"/>
              <a:t>образотв</a:t>
            </a:r>
            <a:r>
              <a:rPr lang="uk-UA" b="1" dirty="0" smtClean="0"/>
              <a:t>. м-ва</a:t>
            </a:r>
          </a:p>
          <a:p>
            <a:r>
              <a:rPr lang="uk-UA" b="1" dirty="0" smtClean="0"/>
              <a:t>в 1-Б класі (вч. Потоцька)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8393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uk-UA" dirty="0" smtClean="0"/>
              <a:t>Відкриті </a:t>
            </a:r>
            <a:r>
              <a:rPr lang="uk-UA" dirty="0" err="1" smtClean="0"/>
              <a:t>уроки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57878" y="2907129"/>
            <a:ext cx="299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</a:t>
            </a:r>
            <a:r>
              <a:rPr lang="uk-UA" b="1" dirty="0" err="1" smtClean="0"/>
              <a:t>англ.мови</a:t>
            </a:r>
            <a:r>
              <a:rPr lang="uk-UA" b="1" dirty="0" smtClean="0"/>
              <a:t> в 5 класі</a:t>
            </a:r>
          </a:p>
          <a:p>
            <a:r>
              <a:rPr lang="uk-UA" b="1" dirty="0" smtClean="0"/>
              <a:t> (вч. </a:t>
            </a:r>
            <a:r>
              <a:rPr lang="uk-UA" b="1" dirty="0" err="1" smtClean="0"/>
              <a:t>Балита</a:t>
            </a:r>
            <a:r>
              <a:rPr lang="uk-UA" b="1" dirty="0" smtClean="0"/>
              <a:t> Т.О.)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90719" y="2943676"/>
            <a:ext cx="26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 </a:t>
            </a:r>
            <a:r>
              <a:rPr lang="uk-UA" b="1" dirty="0" err="1" smtClean="0"/>
              <a:t>матем</a:t>
            </a:r>
            <a:r>
              <a:rPr lang="uk-UA" b="1" dirty="0" smtClean="0"/>
              <a:t>. в 6 класі</a:t>
            </a:r>
          </a:p>
          <a:p>
            <a:r>
              <a:rPr lang="uk-UA" b="1" dirty="0" smtClean="0"/>
              <a:t>  (вч. </a:t>
            </a:r>
            <a:r>
              <a:rPr lang="uk-UA" b="1" dirty="0" err="1" smtClean="0"/>
              <a:t>Молчан</a:t>
            </a:r>
            <a:r>
              <a:rPr lang="uk-UA" b="1" dirty="0" smtClean="0"/>
              <a:t> Н.Л.)</a:t>
            </a:r>
            <a:endParaRPr lang="uk-UA" b="1" dirty="0"/>
          </a:p>
        </p:txBody>
      </p:sp>
      <p:pic>
        <p:nvPicPr>
          <p:cNvPr id="37890" name="Picture 2" descr="http://school23.lviv.ua/images/photos/83_DSCF75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http://school23.lviv.ua/images/photos/P11000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86104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643182"/>
            <a:ext cx="2452311" cy="286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45" y="764704"/>
            <a:ext cx="2880000" cy="2150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4282" y="5406317"/>
            <a:ext cx="267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 «Сходинки до</a:t>
            </a:r>
          </a:p>
          <a:p>
            <a:r>
              <a:rPr lang="uk-UA" b="1" dirty="0" smtClean="0"/>
              <a:t>Інформатики» в 2-Б </a:t>
            </a:r>
          </a:p>
          <a:p>
            <a:r>
              <a:rPr lang="uk-UA" b="1" dirty="0" smtClean="0"/>
              <a:t>  (вч. </a:t>
            </a:r>
            <a:r>
              <a:rPr lang="uk-UA" b="1" dirty="0" err="1" smtClean="0"/>
              <a:t>Молчан</a:t>
            </a:r>
            <a:r>
              <a:rPr lang="uk-UA" b="1" dirty="0" smtClean="0"/>
              <a:t> Н.Л.)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00756" y="6093296"/>
            <a:ext cx="313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 геометрії у 8 класі</a:t>
            </a:r>
          </a:p>
          <a:p>
            <a:r>
              <a:rPr lang="uk-UA" b="1" dirty="0" smtClean="0"/>
              <a:t>  (вч. </a:t>
            </a:r>
            <a:r>
              <a:rPr lang="uk-UA" b="1" dirty="0" err="1" smtClean="0"/>
              <a:t>Москвіта</a:t>
            </a:r>
            <a:r>
              <a:rPr lang="uk-UA" b="1" dirty="0" smtClean="0"/>
              <a:t> З.П.)</a:t>
            </a:r>
            <a:endParaRPr lang="uk-UA" b="1" dirty="0"/>
          </a:p>
        </p:txBody>
      </p:sp>
      <p:pic>
        <p:nvPicPr>
          <p:cNvPr id="15" name="Picture 2" descr="http://school23.lviv.ua/images/photos/82_IMG_369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" y="386104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9783" y="6020600"/>
            <a:ext cx="273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 алгебри в </a:t>
            </a:r>
            <a:r>
              <a:rPr lang="uk-UA" b="1" dirty="0"/>
              <a:t>7</a:t>
            </a:r>
            <a:r>
              <a:rPr lang="uk-UA" b="1" dirty="0" smtClean="0"/>
              <a:t> класі</a:t>
            </a:r>
          </a:p>
          <a:p>
            <a:r>
              <a:rPr lang="uk-UA" b="1" dirty="0" smtClean="0"/>
              <a:t> вч. </a:t>
            </a:r>
            <a:r>
              <a:rPr lang="uk-UA" b="1" dirty="0" err="1" smtClean="0"/>
              <a:t>Кавка</a:t>
            </a:r>
            <a:r>
              <a:rPr lang="uk-UA" b="1" dirty="0" smtClean="0"/>
              <a:t> Л.І.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84164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uk-UA" dirty="0" smtClean="0"/>
              <a:t>Відкриті </a:t>
            </a:r>
            <a:r>
              <a:rPr lang="uk-UA" dirty="0" err="1" smtClean="0"/>
              <a:t>уроки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928934"/>
            <a:ext cx="324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фізкультури в </a:t>
            </a:r>
            <a:r>
              <a:rPr lang="uk-UA" b="1" dirty="0"/>
              <a:t>5 </a:t>
            </a:r>
            <a:r>
              <a:rPr lang="uk-UA" b="1" dirty="0" smtClean="0"/>
              <a:t>класі</a:t>
            </a:r>
          </a:p>
          <a:p>
            <a:r>
              <a:rPr lang="uk-UA" b="1" dirty="0" smtClean="0"/>
              <a:t> вч. </a:t>
            </a:r>
            <a:r>
              <a:rPr lang="uk-UA" b="1" dirty="0" err="1" smtClean="0"/>
              <a:t>Пігель</a:t>
            </a:r>
            <a:r>
              <a:rPr lang="uk-UA" b="1" dirty="0" smtClean="0"/>
              <a:t> Н.В.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643314"/>
            <a:ext cx="2880000" cy="2160000"/>
          </a:xfrm>
          <a:prstGeom prst="rect">
            <a:avLst/>
          </a:prstGeom>
        </p:spPr>
      </p:pic>
      <p:pic>
        <p:nvPicPr>
          <p:cNvPr id="38914" name="Picture 2" descr="http://school23.lviv.ua/images/photos/P10907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1538" y="5786454"/>
            <a:ext cx="2224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</a:t>
            </a:r>
            <a:r>
              <a:rPr lang="uk-UA" b="1" dirty="0" err="1" smtClean="0"/>
              <a:t>укр.мови</a:t>
            </a:r>
            <a:endParaRPr lang="uk-UA" b="1" dirty="0" smtClean="0"/>
          </a:p>
          <a:p>
            <a:r>
              <a:rPr lang="uk-UA" b="1" dirty="0" smtClean="0"/>
              <a:t>в 5 класі</a:t>
            </a:r>
          </a:p>
          <a:p>
            <a:r>
              <a:rPr lang="uk-UA" b="1" dirty="0" smtClean="0"/>
              <a:t>вч. </a:t>
            </a:r>
            <a:r>
              <a:rPr lang="uk-UA" b="1" dirty="0" err="1" smtClean="0"/>
              <a:t>Майорчак</a:t>
            </a:r>
            <a:r>
              <a:rPr lang="uk-UA" b="1" dirty="0" smtClean="0"/>
              <a:t> Н.Є.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5929330"/>
            <a:ext cx="254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історії в 7 класі</a:t>
            </a:r>
          </a:p>
          <a:p>
            <a:r>
              <a:rPr lang="uk-UA" b="1" dirty="0" smtClean="0"/>
              <a:t>вч. </a:t>
            </a:r>
            <a:r>
              <a:rPr lang="uk-UA" b="1" dirty="0" err="1" smtClean="0"/>
              <a:t>Хащівська</a:t>
            </a:r>
            <a:r>
              <a:rPr lang="uk-UA" b="1" dirty="0" smtClean="0"/>
              <a:t> М.С.</a:t>
            </a:r>
            <a:endParaRPr lang="uk-UA" b="1" dirty="0"/>
          </a:p>
        </p:txBody>
      </p:sp>
      <p:pic>
        <p:nvPicPr>
          <p:cNvPr id="7" name="Picture 2" descr="http://school23.lviv.ua/images/photos/IMG_82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78579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72132" y="3000372"/>
            <a:ext cx="2344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Бібліотечний урок </a:t>
            </a:r>
          </a:p>
          <a:p>
            <a:r>
              <a:rPr lang="uk-UA" b="1" dirty="0" smtClean="0"/>
              <a:t>в 4-Б</a:t>
            </a:r>
            <a:r>
              <a:rPr lang="uk-UA" b="1" dirty="0"/>
              <a:t> </a:t>
            </a:r>
            <a:r>
              <a:rPr lang="uk-UA" b="1" dirty="0" smtClean="0"/>
              <a:t>(вч. </a:t>
            </a:r>
            <a:r>
              <a:rPr lang="uk-UA" b="1" dirty="0" err="1" smtClean="0"/>
              <a:t>Лоїк</a:t>
            </a:r>
            <a:r>
              <a:rPr lang="uk-UA" b="1" dirty="0" smtClean="0"/>
              <a:t> Г.В.)</a:t>
            </a:r>
            <a:endParaRPr lang="uk-UA" b="1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1475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0550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uk-UA" dirty="0" smtClean="0"/>
              <a:t>Відкриті </a:t>
            </a:r>
            <a:r>
              <a:rPr lang="uk-UA" dirty="0" err="1" smtClean="0"/>
              <a:t>уроки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6000768"/>
            <a:ext cx="2323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хімії в 9 класі</a:t>
            </a:r>
          </a:p>
          <a:p>
            <a:r>
              <a:rPr lang="uk-UA" b="1" dirty="0" smtClean="0"/>
              <a:t>вч. Макогін Б.О.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65207" y="2973801"/>
            <a:ext cx="273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Урок фізики в 11 класі</a:t>
            </a:r>
          </a:p>
          <a:p>
            <a:r>
              <a:rPr lang="uk-UA" b="1" dirty="0" smtClean="0"/>
              <a:t> вч. Поліщук Л.Ю.</a:t>
            </a:r>
            <a:endParaRPr lang="uk-UA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3857628"/>
            <a:ext cx="2880000" cy="2160000"/>
          </a:xfrm>
          <a:prstGeom prst="rect">
            <a:avLst/>
          </a:prstGeom>
        </p:spPr>
      </p:pic>
      <p:pic>
        <p:nvPicPr>
          <p:cNvPr id="31746" name="Picture 2" descr="http://school23.lviv.ua/images/photos/61_IMG_13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85762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72132" y="6000768"/>
            <a:ext cx="268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біології в 7 класі</a:t>
            </a:r>
          </a:p>
          <a:p>
            <a:r>
              <a:rPr lang="uk-UA" b="1" dirty="0" smtClean="0"/>
              <a:t>вч. Федор І.М.</a:t>
            </a:r>
            <a:endParaRPr lang="uk-UA" b="1" dirty="0"/>
          </a:p>
        </p:txBody>
      </p:sp>
      <p:pic>
        <p:nvPicPr>
          <p:cNvPr id="15" name="Picture 12" descr="http://school23.lviv.ua/images/photos/62_IMG_13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85852" y="3000372"/>
            <a:ext cx="2612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Урок фізики в 9 класі</a:t>
            </a:r>
          </a:p>
          <a:p>
            <a:r>
              <a:rPr lang="uk-UA" b="1" dirty="0" err="1" smtClean="0"/>
              <a:t>вч.Чайка</a:t>
            </a:r>
            <a:r>
              <a:rPr lang="uk-UA" b="1" dirty="0" smtClean="0"/>
              <a:t> О.І.</a:t>
            </a:r>
            <a:endParaRPr lang="uk-UA" b="1" dirty="0"/>
          </a:p>
        </p:txBody>
      </p:sp>
      <p:pic>
        <p:nvPicPr>
          <p:cNvPr id="30722" name="Picture 2" descr="http://school23.lviv.ua/images/photos/P11001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78579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4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256"/>
            <a:ext cx="3215230" cy="24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dirty="0" smtClean="0"/>
              <a:t>Проектна діяльність</a:t>
            </a:r>
            <a:endParaRPr lang="uk-UA" dirty="0"/>
          </a:p>
        </p:txBody>
      </p:sp>
      <p:pic>
        <p:nvPicPr>
          <p:cNvPr id="41986" name="Picture 2" descr="http://school23.lviv.ua/images/photos/58_IMG_13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14818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3141653" cy="235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8769" y="857232"/>
            <a:ext cx="3215231" cy="24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643314"/>
            <a:ext cx="3048012" cy="228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28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27036"/>
            <a:ext cx="3744416" cy="2493781"/>
          </a:xfrm>
          <a:prstGeom prst="rect">
            <a:avLst/>
          </a:prstGeom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036496" cy="1143000"/>
          </a:xfrm>
        </p:spPr>
        <p:txBody>
          <a:bodyPr/>
          <a:lstStyle/>
          <a:p>
            <a:r>
              <a:rPr lang="uk-UA" dirty="0" smtClean="0"/>
              <a:t>Математика, інформатика, фізика</a:t>
            </a:r>
            <a:br>
              <a:rPr lang="uk-UA" dirty="0" smtClean="0"/>
            </a:br>
            <a:r>
              <a:rPr lang="uk-UA" dirty="0" smtClean="0"/>
              <a:t>МІФ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4708" y="1175639"/>
            <a:ext cx="257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solidFill>
                  <a:srgbClr val="00B050"/>
                </a:solidFill>
              </a:rPr>
              <a:t>Вч.Поліщук</a:t>
            </a:r>
            <a:r>
              <a:rPr lang="uk-UA" sz="2400" dirty="0" smtClean="0">
                <a:solidFill>
                  <a:srgbClr val="00B050"/>
                </a:solidFill>
              </a:rPr>
              <a:t> Л.Ю.</a:t>
            </a:r>
            <a:endParaRPr lang="uk-UA" sz="24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1622"/>
            <a:ext cx="3240000" cy="2157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37304"/>
            <a:ext cx="3240000" cy="2157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04332"/>
            <a:ext cx="3240000" cy="2157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04332"/>
            <a:ext cx="3240000" cy="21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189439" cy="1143000"/>
          </a:xfrm>
        </p:spPr>
        <p:txBody>
          <a:bodyPr/>
          <a:lstStyle/>
          <a:p>
            <a:r>
              <a:rPr lang="uk-UA" dirty="0" smtClean="0"/>
              <a:t>Інтелектуальний конкурс</a:t>
            </a:r>
            <a:br>
              <a:rPr lang="uk-UA" dirty="0" smtClean="0"/>
            </a:br>
            <a:r>
              <a:rPr lang="uk-UA" dirty="0" smtClean="0"/>
              <a:t>Що? Де? Коли?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298" y="1214422"/>
            <a:ext cx="444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solidFill>
                  <a:srgbClr val="00B050"/>
                </a:solidFill>
              </a:rPr>
              <a:t>Вч.Пилипчак</a:t>
            </a:r>
            <a:r>
              <a:rPr lang="uk-UA" sz="2400" dirty="0" smtClean="0">
                <a:solidFill>
                  <a:srgbClr val="00B050"/>
                </a:solidFill>
              </a:rPr>
              <a:t> Л.І., 8 – 11 класи</a:t>
            </a:r>
            <a:endParaRPr lang="uk-UA" sz="2400" dirty="0">
              <a:solidFill>
                <a:srgbClr val="00B050"/>
              </a:solidFill>
            </a:endParaRPr>
          </a:p>
        </p:txBody>
      </p:sp>
      <p:pic>
        <p:nvPicPr>
          <p:cNvPr id="604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4350254"/>
            <a:ext cx="3240000" cy="2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8" y="1676087"/>
            <a:ext cx="3240000" cy="243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087"/>
            <a:ext cx="3240000" cy="243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75" y="4350254"/>
            <a:ext cx="324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39" y="85800"/>
            <a:ext cx="8229600" cy="1143000"/>
          </a:xfrm>
        </p:spPr>
        <p:txBody>
          <a:bodyPr/>
          <a:lstStyle/>
          <a:p>
            <a:r>
              <a:rPr lang="uk-UA" dirty="0" smtClean="0"/>
              <a:t>Робота з обдарованими дітьми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52737"/>
            <a:ext cx="9143999" cy="3744416"/>
          </a:xfrm>
        </p:spPr>
        <p:txBody>
          <a:bodyPr/>
          <a:lstStyle/>
          <a:p>
            <a:r>
              <a:rPr lang="uk-UA" b="1" i="1" dirty="0" smtClean="0"/>
              <a:t> ІІ етап Всеукраїнських учнівських олімпіад:</a:t>
            </a:r>
          </a:p>
          <a:p>
            <a:pPr lvl="1"/>
            <a:r>
              <a:rPr lang="uk-UA" b="1" dirty="0" smtClean="0"/>
              <a:t>І місце:</a:t>
            </a:r>
          </a:p>
          <a:p>
            <a:pPr lvl="2"/>
            <a:r>
              <a:rPr lang="uk-UA" b="1" i="1" dirty="0" err="1" smtClean="0"/>
              <a:t>Москвіта</a:t>
            </a:r>
            <a:r>
              <a:rPr lang="uk-UA" b="1" i="1" dirty="0" smtClean="0"/>
              <a:t> Діана (8кл., математика) – вч. </a:t>
            </a:r>
            <a:r>
              <a:rPr lang="uk-UA" b="1" i="1" dirty="0" err="1" smtClean="0"/>
              <a:t>Москвіта</a:t>
            </a:r>
            <a:r>
              <a:rPr lang="uk-UA" b="1" i="1" dirty="0" smtClean="0"/>
              <a:t> З.П.</a:t>
            </a:r>
          </a:p>
          <a:p>
            <a:pPr lvl="1"/>
            <a:r>
              <a:rPr lang="uk-UA" b="1" dirty="0" smtClean="0"/>
              <a:t>ІІ місце:</a:t>
            </a:r>
          </a:p>
          <a:p>
            <a:pPr lvl="2"/>
            <a:r>
              <a:rPr lang="uk-UA" b="1" i="1" dirty="0" err="1" smtClean="0"/>
              <a:t>Бариляк</a:t>
            </a:r>
            <a:r>
              <a:rPr lang="uk-UA" b="1" i="1" dirty="0" smtClean="0"/>
              <a:t> Олег (11кл., правознавство) – вч. Носач С.С., </a:t>
            </a:r>
          </a:p>
          <a:p>
            <a:pPr lvl="2"/>
            <a:r>
              <a:rPr lang="uk-UA" b="1" i="1" dirty="0" smtClean="0"/>
              <a:t>Гринчишин Анна (8кл., фізика) – вч. Чайка О.І.,</a:t>
            </a:r>
          </a:p>
          <a:p>
            <a:pPr lvl="2"/>
            <a:r>
              <a:rPr lang="uk-UA" b="1" i="1" dirty="0" err="1" smtClean="0"/>
              <a:t>Нікіпело</a:t>
            </a:r>
            <a:r>
              <a:rPr lang="uk-UA" b="1" i="1" dirty="0" smtClean="0"/>
              <a:t> Діана (11кл., історія) – вч. Носач С.С.,</a:t>
            </a:r>
          </a:p>
          <a:p>
            <a:pPr lvl="2"/>
            <a:r>
              <a:rPr lang="uk-UA" b="1" i="1" dirty="0" err="1" smtClean="0"/>
              <a:t>Карпяк</a:t>
            </a:r>
            <a:r>
              <a:rPr lang="uk-UA" b="1" i="1" dirty="0" smtClean="0"/>
              <a:t> Ілона (7 </a:t>
            </a:r>
            <a:r>
              <a:rPr lang="uk-UA" b="1" i="1" dirty="0" err="1" smtClean="0"/>
              <a:t>кл</a:t>
            </a:r>
            <a:r>
              <a:rPr lang="uk-UA" b="1" i="1" dirty="0" smtClean="0"/>
              <a:t>., </a:t>
            </a:r>
            <a:r>
              <a:rPr lang="uk-UA" b="1" i="1" dirty="0" err="1" smtClean="0"/>
              <a:t>укр.мова</a:t>
            </a:r>
            <a:r>
              <a:rPr lang="uk-UA" b="1" i="1" dirty="0" smtClean="0"/>
              <a:t> та літ.) – вч. </a:t>
            </a:r>
            <a:r>
              <a:rPr lang="uk-UA" b="1" i="1" dirty="0" err="1" smtClean="0"/>
              <a:t>Майорчак</a:t>
            </a:r>
            <a:r>
              <a:rPr lang="uk-UA" b="1" i="1" dirty="0" smtClean="0"/>
              <a:t> </a:t>
            </a:r>
            <a:r>
              <a:rPr lang="uk-UA" b="1" i="1" dirty="0"/>
              <a:t>Н.Є.</a:t>
            </a:r>
            <a:endParaRPr lang="uk-UA" b="1" i="1" dirty="0" smtClean="0"/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 bwMode="auto">
          <a:xfrm>
            <a:off x="431031" y="4653136"/>
            <a:ext cx="871296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/>
            <a:r>
              <a:rPr lang="uk-UA" b="1" dirty="0" smtClean="0"/>
              <a:t>ІІІ місце:</a:t>
            </a:r>
          </a:p>
          <a:p>
            <a:pPr marL="857250" lvl="2" indent="-457200"/>
            <a:r>
              <a:rPr lang="uk-UA" b="1" i="1" dirty="0" err="1" smtClean="0"/>
              <a:t>Нікіпело</a:t>
            </a:r>
            <a:r>
              <a:rPr lang="uk-UA" b="1" i="1" dirty="0" smtClean="0"/>
              <a:t> Вікторія (10кл., географія) – вч. </a:t>
            </a:r>
            <a:r>
              <a:rPr lang="uk-UA" b="1" i="1" dirty="0" err="1" smtClean="0"/>
              <a:t>Гуняк</a:t>
            </a:r>
            <a:r>
              <a:rPr lang="uk-UA" b="1" i="1" dirty="0" smtClean="0"/>
              <a:t> А.С.,</a:t>
            </a:r>
          </a:p>
          <a:p>
            <a:pPr marL="857250" lvl="2" indent="-457200"/>
            <a:r>
              <a:rPr lang="uk-UA" b="1" i="1" dirty="0" smtClean="0"/>
              <a:t>Табаков Олег (11кл.,астрономія) – вч. Чайка О.І.</a:t>
            </a:r>
          </a:p>
          <a:p>
            <a:pPr marL="857250" lvl="2" indent="-457200"/>
            <a:r>
              <a:rPr lang="uk-UA" b="1" i="1" dirty="0" err="1" smtClean="0"/>
              <a:t>Худик</a:t>
            </a:r>
            <a:r>
              <a:rPr lang="uk-UA" b="1" i="1" dirty="0" smtClean="0"/>
              <a:t> Ганна (11кл., </a:t>
            </a:r>
            <a:r>
              <a:rPr lang="uk-UA" b="1" i="1" dirty="0" err="1" smtClean="0"/>
              <a:t>англ.мова</a:t>
            </a:r>
            <a:r>
              <a:rPr lang="uk-UA" b="1" i="1" dirty="0" smtClean="0"/>
              <a:t>) – вч. Ботвин Т.М.</a:t>
            </a:r>
          </a:p>
          <a:p>
            <a:pPr marL="400050" lvl="2" indent="0">
              <a:buFont typeface="Arial" panose="020B0604020202020204" pitchFamily="34" charset="0"/>
              <a:buNone/>
            </a:pPr>
            <a:endParaRPr lang="uk-UA" sz="2600" dirty="0" smtClean="0"/>
          </a:p>
        </p:txBody>
      </p:sp>
    </p:spTree>
    <p:extLst>
      <p:ext uri="{BB962C8B-B14F-4D97-AF65-F5344CB8AC3E}">
        <p14:creationId xmlns:p14="http://schemas.microsoft.com/office/powerpoint/2010/main" val="1343213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223391"/>
            <a:ext cx="8229600" cy="1143000"/>
          </a:xfrm>
        </p:spPr>
        <p:txBody>
          <a:bodyPr/>
          <a:lstStyle/>
          <a:p>
            <a:r>
              <a:rPr lang="uk-UA" dirty="0" smtClean="0"/>
              <a:t>Робота з обдарованими дітьми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64704"/>
            <a:ext cx="8856984" cy="6093296"/>
          </a:xfrm>
          <a:noFill/>
        </p:spPr>
        <p:txBody>
          <a:bodyPr>
            <a:normAutofit/>
          </a:bodyPr>
          <a:lstStyle/>
          <a:p>
            <a:r>
              <a:rPr lang="uk-UA" b="1" i="1" dirty="0" smtClean="0"/>
              <a:t>Конкурси</a:t>
            </a:r>
          </a:p>
          <a:p>
            <a:pPr lvl="1"/>
            <a:r>
              <a:rPr lang="uk-UA" b="1" i="1" dirty="0" smtClean="0"/>
              <a:t>Районний етап Міжнародного мовно-літературного конкурсу ім. </a:t>
            </a:r>
            <a:r>
              <a:rPr lang="uk-UA" b="1" i="1" dirty="0" err="1" smtClean="0"/>
              <a:t>Т.Шевченка</a:t>
            </a:r>
            <a:endParaRPr lang="uk-UA" b="1" i="1" dirty="0" smtClean="0"/>
          </a:p>
          <a:p>
            <a:pPr lvl="2"/>
            <a:r>
              <a:rPr lang="uk-UA" b="1" i="1" dirty="0" smtClean="0"/>
              <a:t>Хомин Діана (6кл.) – ІІІ місце – вч. Лилик М.С.</a:t>
            </a:r>
          </a:p>
          <a:p>
            <a:pPr lvl="1"/>
            <a:r>
              <a:rPr lang="uk-UA" b="1" i="1" dirty="0" smtClean="0"/>
              <a:t>ІІІ районний фестиваль української мови «Розквітай же, Кобзареве слово»</a:t>
            </a:r>
          </a:p>
          <a:p>
            <a:pPr lvl="2"/>
            <a:r>
              <a:rPr lang="uk-UA" b="1" i="1" dirty="0" err="1" smtClean="0"/>
              <a:t>Стефанович</a:t>
            </a:r>
            <a:r>
              <a:rPr lang="uk-UA" b="1" i="1" dirty="0" smtClean="0"/>
              <a:t> </a:t>
            </a:r>
            <a:r>
              <a:rPr lang="uk-UA" b="1" i="1" dirty="0" err="1" smtClean="0"/>
              <a:t>Божена</a:t>
            </a:r>
            <a:r>
              <a:rPr lang="uk-UA" b="1" i="1" dirty="0" smtClean="0"/>
              <a:t> (11 кл.) - ІІІ місце у конкурсі читців творів Т.Г.Шевченка – </a:t>
            </a:r>
            <a:r>
              <a:rPr lang="uk-UA" b="1" i="1" dirty="0" err="1" smtClean="0"/>
              <a:t>вч</a:t>
            </a:r>
            <a:r>
              <a:rPr lang="uk-UA" b="1" i="1" dirty="0" smtClean="0"/>
              <a:t>. </a:t>
            </a:r>
            <a:r>
              <a:rPr lang="uk-UA" b="1" i="1" dirty="0" err="1" smtClean="0"/>
              <a:t>Майорчак</a:t>
            </a:r>
            <a:r>
              <a:rPr lang="uk-UA" b="1" i="1" dirty="0" smtClean="0"/>
              <a:t> Н.Є.</a:t>
            </a:r>
          </a:p>
          <a:p>
            <a:pPr lvl="2"/>
            <a:r>
              <a:rPr lang="uk-UA" b="1" i="1" dirty="0" err="1" smtClean="0"/>
              <a:t>Шепарович</a:t>
            </a:r>
            <a:r>
              <a:rPr lang="uk-UA" b="1" i="1" dirty="0" smtClean="0"/>
              <a:t> Марта (4-Б кл.) - ІІІ місце у художньому конкурсі на кращий малюнок "Шевченкові твори очима </a:t>
            </a:r>
            <a:r>
              <a:rPr lang="uk-UA" b="1" i="1" dirty="0" err="1" smtClean="0"/>
              <a:t>дітей“</a:t>
            </a:r>
            <a:endParaRPr lang="uk-UA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26482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223391"/>
            <a:ext cx="8229600" cy="1143000"/>
          </a:xfrm>
        </p:spPr>
        <p:txBody>
          <a:bodyPr/>
          <a:lstStyle/>
          <a:p>
            <a:r>
              <a:rPr lang="uk-UA" dirty="0" smtClean="0"/>
              <a:t>Робота з обдарованими дітьми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571480"/>
            <a:ext cx="8856984" cy="6093296"/>
          </a:xfrm>
          <a:noFill/>
        </p:spPr>
        <p:txBody>
          <a:bodyPr>
            <a:normAutofit/>
          </a:bodyPr>
          <a:lstStyle/>
          <a:p>
            <a:r>
              <a:rPr lang="uk-UA" b="1" i="1" dirty="0" smtClean="0"/>
              <a:t>Конкурси</a:t>
            </a:r>
          </a:p>
          <a:p>
            <a:pPr lvl="1"/>
            <a:r>
              <a:rPr lang="uk-UA" b="1" i="1" dirty="0" smtClean="0"/>
              <a:t>Обласний етап Міжнародного екологічного конкурсу </a:t>
            </a:r>
            <a:r>
              <a:rPr lang="uk-UA" b="1" i="1" dirty="0" err="1" smtClean="0"/>
              <a:t>“Правдивий</a:t>
            </a:r>
            <a:r>
              <a:rPr lang="uk-UA" b="1" i="1" dirty="0" smtClean="0"/>
              <a:t> світ </a:t>
            </a:r>
            <a:r>
              <a:rPr lang="uk-UA" b="1" i="1" dirty="0" err="1" smtClean="0"/>
              <a:t>птахів”</a:t>
            </a:r>
            <a:endParaRPr lang="uk-UA" b="1" i="1" dirty="0" smtClean="0"/>
          </a:p>
          <a:p>
            <a:pPr lvl="1">
              <a:buFont typeface="Arial" pitchFamily="34" charset="0"/>
              <a:buChar char="•"/>
            </a:pPr>
            <a:r>
              <a:rPr lang="uk-UA" sz="2400" b="1" i="1" dirty="0" smtClean="0"/>
              <a:t>Зав</a:t>
            </a:r>
            <a:r>
              <a:rPr lang="en-US" sz="2400" b="1" i="1" dirty="0" smtClean="0"/>
              <a:t>’</a:t>
            </a:r>
            <a:r>
              <a:rPr lang="uk-UA" sz="2400" b="1" i="1" dirty="0" err="1" smtClean="0"/>
              <a:t>ялкін</a:t>
            </a:r>
            <a:r>
              <a:rPr lang="uk-UA" sz="2400" b="1" i="1" dirty="0" smtClean="0"/>
              <a:t> Дмитро (1-А ) – ІІІ місце</a:t>
            </a:r>
          </a:p>
          <a:p>
            <a:pPr lvl="1"/>
            <a:r>
              <a:rPr lang="uk-UA" b="1" i="1" dirty="0" smtClean="0"/>
              <a:t>Міський етап Всеукраїнського дитячого творчого конкурсу </a:t>
            </a:r>
            <a:r>
              <a:rPr lang="uk-UA" b="1" i="1" dirty="0" err="1" smtClean="0"/>
              <a:t>“Молоде</a:t>
            </a:r>
            <a:r>
              <a:rPr lang="uk-UA" b="1" i="1" dirty="0" smtClean="0"/>
              <a:t> покоління за безпеку дорожнього </a:t>
            </a:r>
            <a:r>
              <a:rPr lang="uk-UA" b="1" i="1" dirty="0" err="1" smtClean="0"/>
              <a:t>руху”</a:t>
            </a:r>
            <a:endParaRPr lang="uk-UA" b="1" i="1" dirty="0" smtClean="0"/>
          </a:p>
          <a:p>
            <a:pPr lvl="1">
              <a:buFont typeface="Arial" pitchFamily="34" charset="0"/>
              <a:buChar char="•"/>
            </a:pPr>
            <a:r>
              <a:rPr lang="uk-UA" sz="2400" b="1" i="1" dirty="0" err="1" smtClean="0"/>
              <a:t>Халус</a:t>
            </a:r>
            <a:r>
              <a:rPr lang="uk-UA" sz="2400" b="1" i="1" dirty="0" smtClean="0"/>
              <a:t> Ірина (10 кл.)</a:t>
            </a:r>
          </a:p>
          <a:p>
            <a:pPr lvl="1"/>
            <a:r>
              <a:rPr lang="uk-UA" b="1" i="1" dirty="0" smtClean="0"/>
              <a:t>Міський конкурс </a:t>
            </a:r>
            <a:r>
              <a:rPr lang="uk-UA" b="1" i="1" dirty="0" err="1" smtClean="0"/>
              <a:t>“Що</a:t>
            </a:r>
            <a:r>
              <a:rPr lang="uk-UA" b="1" i="1" dirty="0" smtClean="0"/>
              <a:t>? Де? Коли?” на тему </a:t>
            </a:r>
            <a:r>
              <a:rPr lang="uk-UA" b="1" i="1" dirty="0" err="1" smtClean="0"/>
              <a:t>“Сторінками</a:t>
            </a:r>
            <a:r>
              <a:rPr lang="uk-UA" b="1" i="1" dirty="0" smtClean="0"/>
              <a:t> історії УПА”</a:t>
            </a:r>
          </a:p>
          <a:p>
            <a:pPr lvl="1">
              <a:buFont typeface="Arial" pitchFamily="34" charset="0"/>
              <a:buChar char="•"/>
            </a:pPr>
            <a:r>
              <a:rPr lang="uk-UA" sz="2400" b="1" i="1" dirty="0" err="1" smtClean="0"/>
              <a:t>Бариляк</a:t>
            </a:r>
            <a:r>
              <a:rPr lang="uk-UA" sz="2400" b="1" i="1" dirty="0" smtClean="0"/>
              <a:t> Олег (11 кл.) – І місце</a:t>
            </a:r>
          </a:p>
          <a:p>
            <a:pPr lvl="2">
              <a:buNone/>
            </a:pP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926482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Пріоритетні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dirty="0"/>
              <a:t>Виконання закону України «Про освіту»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dirty="0"/>
              <a:t>Профілізація старшої школи. Моніторинг якості освіти за результатами ЗНО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dirty="0"/>
              <a:t>Наступність між ланками освіти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dirty="0"/>
              <a:t>Виховання життєспроможної особистості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  <a:defRPr/>
            </a:pPr>
            <a:r>
              <a:rPr lang="uk-UA" dirty="0"/>
              <a:t>Формування іміджу закладу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479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285728"/>
            <a:ext cx="9144000" cy="1143000"/>
          </a:xfrm>
          <a:noFill/>
        </p:spPr>
        <p:txBody>
          <a:bodyPr/>
          <a:lstStyle/>
          <a:p>
            <a:r>
              <a:rPr lang="uk-UA" dirty="0" smtClean="0"/>
              <a:t>Міський фестиваль з права</a:t>
            </a:r>
            <a:br>
              <a:rPr lang="uk-UA" dirty="0" smtClean="0"/>
            </a:br>
            <a:r>
              <a:rPr lang="uk-UA" dirty="0" smtClean="0"/>
              <a:t>«Крокуємо з правом»</a:t>
            </a:r>
            <a:endParaRPr lang="uk-UA" dirty="0"/>
          </a:p>
        </p:txBody>
      </p:sp>
      <p:pic>
        <p:nvPicPr>
          <p:cNvPr id="31746" name="Picture 2" descr="http://lpg.shkola.lviv.ua/sites/default/files/styles/media_gallery_large/public/dsc_83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248112" cy="28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lpg.shkola.lviv.ua/sites/default/files/styles/media_gallery_large/public/dsc_84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 rot="10800000" flipV="1">
            <a:off x="5572132" y="2503695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Команда </a:t>
            </a:r>
            <a:r>
              <a:rPr lang="uk-UA" b="1" smtClean="0"/>
              <a:t>учнів </a:t>
            </a:r>
            <a:r>
              <a:rPr lang="uk-UA" b="1" smtClean="0"/>
              <a:t>4-Б </a:t>
            </a:r>
            <a:r>
              <a:rPr lang="uk-UA" b="1" dirty="0" smtClean="0"/>
              <a:t>кл. (</a:t>
            </a:r>
            <a:r>
              <a:rPr lang="uk-UA" b="1" dirty="0" err="1" smtClean="0"/>
              <a:t>вч</a:t>
            </a:r>
            <a:r>
              <a:rPr lang="uk-UA" b="1" dirty="0" smtClean="0"/>
              <a:t>. Макар І.І.)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19675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uk-UA" dirty="0" smtClean="0"/>
              <a:t>Інтерактивні конкурси</a:t>
            </a:r>
            <a:endParaRPr lang="uk-UA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911595"/>
            <a:ext cx="3474972" cy="260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кутник 5"/>
          <p:cNvSpPr/>
          <p:nvPr/>
        </p:nvSpPr>
        <p:spPr>
          <a:xfrm>
            <a:off x="4904351" y="3517824"/>
            <a:ext cx="3907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Математичний «</a:t>
            </a:r>
            <a:r>
              <a:rPr lang="uk-UA" sz="2400" b="1" i="1" dirty="0">
                <a:solidFill>
                  <a:srgbClr val="002060"/>
                </a:solidFill>
                <a:latin typeface="Calibri"/>
              </a:rPr>
              <a:t>Кенгуру</a:t>
            </a:r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»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150 уч.(</a:t>
            </a:r>
            <a:r>
              <a:rPr lang="uk-UA" sz="2400" b="1" i="1" dirty="0" err="1" smtClean="0">
                <a:solidFill>
                  <a:srgbClr val="002060"/>
                </a:solidFill>
                <a:latin typeface="Calibri"/>
              </a:rPr>
              <a:t>осінь+весна</a:t>
            </a:r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)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069020" y="3394713"/>
            <a:ext cx="3484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Calibri"/>
              </a:rPr>
              <a:t>П</a:t>
            </a:r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риродничий «Колосок»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196 уч.(</a:t>
            </a:r>
            <a:r>
              <a:rPr lang="uk-UA" sz="2400" b="1" i="1" dirty="0" err="1" smtClean="0">
                <a:solidFill>
                  <a:srgbClr val="002060"/>
                </a:solidFill>
                <a:latin typeface="Calibri"/>
              </a:rPr>
              <a:t>осінь+весна</a:t>
            </a:r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)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0" y="914079"/>
            <a:ext cx="3251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кутник 9"/>
          <p:cNvSpPr/>
          <p:nvPr/>
        </p:nvSpPr>
        <p:spPr>
          <a:xfrm>
            <a:off x="833020" y="4438700"/>
            <a:ext cx="2784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Фізичний «Левеня»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52 учасників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090895" y="4437111"/>
            <a:ext cx="3490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З інформатики «Бобер»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35 учасників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048504" y="5419733"/>
            <a:ext cx="29530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Конкурс «</a:t>
            </a:r>
            <a:r>
              <a:rPr lang="en-US" sz="2400" b="1" i="1" dirty="0" smtClean="0">
                <a:solidFill>
                  <a:srgbClr val="002060"/>
                </a:solidFill>
                <a:latin typeface="Calibri"/>
              </a:rPr>
              <a:t>OLIMPUS</a:t>
            </a:r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»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Calibri"/>
              </a:rPr>
              <a:t>70 учасників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23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uk-UA" dirty="0" smtClean="0"/>
              <a:t>Національно-патріотичне виховання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923862" y="10753485"/>
            <a:ext cx="2746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Покров Пресвятої Богородиці (вч. </a:t>
            </a:r>
            <a:r>
              <a:rPr lang="uk-UA" b="1" dirty="0" err="1" smtClean="0"/>
              <a:t>Луць</a:t>
            </a:r>
            <a:r>
              <a:rPr lang="uk-UA" b="1" dirty="0" smtClean="0"/>
              <a:t> Н.В.,</a:t>
            </a:r>
          </a:p>
          <a:p>
            <a:r>
              <a:rPr lang="uk-UA" b="1" dirty="0" smtClean="0"/>
              <a:t>Ліщинська Н.С., </a:t>
            </a:r>
            <a:r>
              <a:rPr lang="uk-UA" b="1" dirty="0" err="1" smtClean="0"/>
              <a:t>Мрачковська</a:t>
            </a:r>
            <a:r>
              <a:rPr lang="uk-UA" b="1" dirty="0" smtClean="0"/>
              <a:t> Г.М.)</a:t>
            </a:r>
            <a:endParaRPr lang="uk-UA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5940152" y="3356991"/>
            <a:ext cx="2671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Пам'яті героїв Крут </a:t>
            </a:r>
          </a:p>
          <a:p>
            <a:r>
              <a:rPr lang="uk-UA" b="1" dirty="0" smtClean="0"/>
              <a:t>(</a:t>
            </a:r>
            <a:r>
              <a:rPr lang="uk-UA" b="1" dirty="0" err="1" smtClean="0"/>
              <a:t>вч.Макогін</a:t>
            </a:r>
            <a:r>
              <a:rPr lang="uk-UA" b="1" dirty="0" smtClean="0"/>
              <a:t> Б.О., 8кл.)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29630" y="6162986"/>
            <a:ext cx="229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Гаївки (1-4 класи)</a:t>
            </a:r>
            <a:endParaRPr lang="uk-UA" b="1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6074249" y="6000768"/>
            <a:ext cx="3069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Голодомор 1932-33 рр.</a:t>
            </a:r>
          </a:p>
          <a:p>
            <a:r>
              <a:rPr lang="uk-UA" b="1" dirty="0" smtClean="0"/>
              <a:t>(вч. Потоцька О.В. 10 кл.)</a:t>
            </a:r>
            <a:endParaRPr lang="uk-UA" b="1" dirty="0"/>
          </a:p>
        </p:txBody>
      </p:sp>
      <p:pic>
        <p:nvPicPr>
          <p:cNvPr id="32770" name="Picture 2" descr="http://school23.lviv.ua/images/photos/P10903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school23.lviv.ua/images/photos/IMG_16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" y="1196990"/>
            <a:ext cx="2840195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school23.lviv.ua/images/photos/P10907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14" y="4003322"/>
            <a:ext cx="2746830" cy="20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school23.lviv.ua/images/photos/vystup29.02_0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44" y="118206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646" y="3311239"/>
            <a:ext cx="5476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Покрови Пресвятої Богородиці (вч. </a:t>
            </a:r>
            <a:r>
              <a:rPr lang="uk-UA" b="1" dirty="0" err="1" smtClean="0"/>
              <a:t>Луць</a:t>
            </a:r>
            <a:r>
              <a:rPr lang="uk-UA" b="1" dirty="0" smtClean="0"/>
              <a:t> Н.В.,</a:t>
            </a:r>
          </a:p>
          <a:p>
            <a:r>
              <a:rPr lang="uk-UA" b="1" dirty="0" err="1" smtClean="0"/>
              <a:t>Ліщинська</a:t>
            </a:r>
            <a:r>
              <a:rPr lang="uk-UA" b="1" dirty="0" smtClean="0"/>
              <a:t> Н.С. 4-А, </a:t>
            </a:r>
            <a:r>
              <a:rPr lang="uk-UA" b="1" dirty="0" err="1" smtClean="0"/>
              <a:t>Мрачковська</a:t>
            </a:r>
            <a:r>
              <a:rPr lang="uk-UA" b="1" dirty="0" smtClean="0"/>
              <a:t> Г.М. 9 кл.)</a:t>
            </a:r>
            <a:endParaRPr lang="uk-UA" b="1" dirty="0"/>
          </a:p>
        </p:txBody>
      </p:sp>
      <p:pic>
        <p:nvPicPr>
          <p:cNvPr id="44034" name="Picture 2" descr="http://school23.lviv.ua/images/photos/85_DSCN048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02" y="4023474"/>
            <a:ext cx="2719961" cy="20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school23.lviv.ua/images/photos/85_DSCN046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5" y="4034382"/>
            <a:ext cx="2772266" cy="20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07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dirty="0"/>
              <a:t>Національно-патріотичне виховання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6143644"/>
            <a:ext cx="442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Мова-скарб народу</a:t>
            </a:r>
          </a:p>
          <a:p>
            <a:r>
              <a:rPr lang="uk-UA" b="1" dirty="0" smtClean="0"/>
              <a:t>(</a:t>
            </a:r>
            <a:r>
              <a:rPr lang="uk-UA" b="1" dirty="0" err="1" smtClean="0"/>
              <a:t>вч.Макар</a:t>
            </a:r>
            <a:r>
              <a:rPr lang="uk-UA" b="1" dirty="0" smtClean="0"/>
              <a:t> І.І. 4-Б, </a:t>
            </a:r>
            <a:r>
              <a:rPr lang="uk-UA" b="1" dirty="0" err="1" smtClean="0"/>
              <a:t>Майорчак</a:t>
            </a:r>
            <a:r>
              <a:rPr lang="uk-UA" b="1" dirty="0" smtClean="0"/>
              <a:t> Н.Є. 7кл.)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3143248"/>
            <a:ext cx="332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Від Романа до </a:t>
            </a:r>
            <a:r>
              <a:rPr lang="uk-UA" b="1" dirty="0" err="1" smtClean="0"/>
              <a:t>Йордана</a:t>
            </a:r>
            <a:endParaRPr lang="uk-UA" b="1" dirty="0" smtClean="0"/>
          </a:p>
          <a:p>
            <a:r>
              <a:rPr lang="uk-UA" b="1" dirty="0" smtClean="0"/>
              <a:t>(вч. Потоцька О.В., 5, 10кл.)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535" y="6239053"/>
            <a:ext cx="281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Андріївські вечорниці,</a:t>
            </a:r>
          </a:p>
          <a:p>
            <a:r>
              <a:rPr lang="uk-UA" b="1" dirty="0" smtClean="0"/>
              <a:t>(</a:t>
            </a:r>
            <a:r>
              <a:rPr lang="uk-UA" b="1" dirty="0" err="1" smtClean="0"/>
              <a:t>вч.Гуменюк</a:t>
            </a:r>
            <a:r>
              <a:rPr lang="uk-UA" b="1" dirty="0" smtClean="0"/>
              <a:t> М.О. 5 кл.)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143248"/>
            <a:ext cx="374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Над нами засіяла яскрава зоря</a:t>
            </a:r>
          </a:p>
          <a:p>
            <a:r>
              <a:rPr lang="uk-UA" b="1" dirty="0" smtClean="0"/>
              <a:t>(вч. </a:t>
            </a:r>
            <a:r>
              <a:rPr lang="uk-UA" b="1" dirty="0" err="1" smtClean="0"/>
              <a:t>Євчак</a:t>
            </a:r>
            <a:r>
              <a:rPr lang="uk-UA" b="1" dirty="0" smtClean="0"/>
              <a:t> Н.Б., 3-Б )</a:t>
            </a:r>
          </a:p>
        </p:txBody>
      </p:sp>
      <p:pic>
        <p:nvPicPr>
          <p:cNvPr id="34818" name="Picture 2" descr="http://school23.lviv.ua/images/photos/IMG_76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00" y="3992290"/>
            <a:ext cx="3240000" cy="21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school23.lviv.ua/images/photos/pototska0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2880000" cy="19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school23.lviv.ua/images/photos/IMG_78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9" y="3854705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http://school23.lviv.ua/images/photos/sko%200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60" y="396909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1142984"/>
            <a:ext cx="297656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105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09" y="1341"/>
            <a:ext cx="8229600" cy="1143000"/>
          </a:xfrm>
        </p:spPr>
        <p:txBody>
          <a:bodyPr/>
          <a:lstStyle/>
          <a:p>
            <a:r>
              <a:rPr lang="uk-UA" dirty="0"/>
              <a:t>Національно-патріотичне виховання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" y="860929"/>
            <a:ext cx="3240000" cy="215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039598"/>
            <a:ext cx="218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Свято матері, 2-А</a:t>
            </a:r>
          </a:p>
          <a:p>
            <a:r>
              <a:rPr lang="uk-UA" b="1" dirty="0" err="1" smtClean="0"/>
              <a:t>вч.Мазурик</a:t>
            </a:r>
            <a:r>
              <a:rPr lang="uk-UA" b="1" dirty="0" smtClean="0"/>
              <a:t> В.З.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60929"/>
            <a:ext cx="2929112" cy="2196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3050843"/>
            <a:ext cx="317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Свято «Мама і весна», 3-А</a:t>
            </a:r>
          </a:p>
          <a:p>
            <a:r>
              <a:rPr lang="uk-UA" b="1" dirty="0" err="1" smtClean="0"/>
              <a:t>вч.Синицина</a:t>
            </a:r>
            <a:r>
              <a:rPr lang="uk-UA" b="1" dirty="0" smtClean="0"/>
              <a:t> Г.І.</a:t>
            </a:r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97174"/>
            <a:ext cx="3131840" cy="2348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7752" y="6063756"/>
            <a:ext cx="437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b="1" dirty="0" smtClean="0"/>
              <a:t>«Поезія Шевченка-то музика</a:t>
            </a:r>
          </a:p>
          <a:p>
            <a:r>
              <a:rPr lang="uk-UA" b="1" dirty="0" smtClean="0"/>
              <a:t>народної душі», 3-А</a:t>
            </a:r>
            <a:r>
              <a:rPr lang="uk-UA" b="1" dirty="0"/>
              <a:t> </a:t>
            </a:r>
            <a:r>
              <a:rPr lang="uk-UA" b="1" dirty="0" err="1" smtClean="0"/>
              <a:t>вч.Синицина</a:t>
            </a:r>
            <a:r>
              <a:rPr lang="uk-UA" b="1" dirty="0" smtClean="0"/>
              <a:t> Г.І.</a:t>
            </a:r>
            <a:endParaRPr lang="uk-UA" b="1" dirty="0"/>
          </a:p>
        </p:txBody>
      </p:sp>
      <p:pic>
        <p:nvPicPr>
          <p:cNvPr id="11" name="Picture 2" descr="http://school23.lviv.ua/images/photos/1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643313"/>
            <a:ext cx="3286148" cy="21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5852" y="5929330"/>
            <a:ext cx="233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Стрітення</a:t>
            </a:r>
          </a:p>
          <a:p>
            <a:r>
              <a:rPr lang="uk-UA" b="1" dirty="0" err="1" smtClean="0"/>
              <a:t>вч</a:t>
            </a:r>
            <a:r>
              <a:rPr lang="uk-UA" b="1" dirty="0" smtClean="0"/>
              <a:t>. </a:t>
            </a:r>
            <a:r>
              <a:rPr lang="uk-UA" b="1" dirty="0" err="1" smtClean="0"/>
              <a:t>Дудич</a:t>
            </a:r>
            <a:r>
              <a:rPr lang="uk-UA" b="1" dirty="0" smtClean="0"/>
              <a:t> У.В., 2-Б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0" name="Picture 22" descr="http://school23.lviv.ua/images/photos/IMG_82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98" y="3017777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http://school23.lviv.ua/images/photos/IMG_82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" y="266588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http://school23.lviv.ua/images/photos/66_DSC_25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54" y="4541328"/>
            <a:ext cx="3240000" cy="21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http://school23.lviv.ua/images/photos/74_kadr_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" y="4268793"/>
            <a:ext cx="3118349" cy="23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Вшановуємо Кобзаря</a:t>
            </a:r>
            <a:endParaRPr lang="uk-UA" dirty="0"/>
          </a:p>
        </p:txBody>
      </p:sp>
      <p:pic>
        <p:nvPicPr>
          <p:cNvPr id="37892" name="Picture 4" descr="http://school23.lviv.ua/images/photos/P110027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99" y="2521633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school23.lviv.ua/images/photos/Izobr_14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0" y="1052736"/>
            <a:ext cx="3069970" cy="20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school23.lviv.ua/images/photos/SDC1436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70" y="857777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ttp://school23.lviv.ua/images/photos/63_DSCF759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03" y="1052736"/>
            <a:ext cx="3000308" cy="22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http://school23.lviv.ua/images/photos/67_image1.jpe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40" y="4449324"/>
            <a:ext cx="2899660" cy="21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5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uk-UA" dirty="0" smtClean="0"/>
              <a:t>Національно-патріотичне виховання</a:t>
            </a:r>
            <a:endParaRPr lang="uk-UA" dirty="0"/>
          </a:p>
        </p:txBody>
      </p:sp>
      <p:pic>
        <p:nvPicPr>
          <p:cNvPr id="33794" name="Picture 2" descr="http://school23.lviv.ua/images/photos/P20300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79188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school23.lviv.ua/images/photos/P20301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188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3463380"/>
            <a:ext cx="720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«Забави козачат» 5 – 6 класи та «Козацькі забави» 11 клас</a:t>
            </a:r>
            <a:endParaRPr lang="uk-UA" sz="2000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471" y="945791"/>
            <a:ext cx="3284529" cy="24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17682"/>
            <a:ext cx="3240000" cy="243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7682"/>
            <a:ext cx="3240000" cy="243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99" y="3917682"/>
            <a:ext cx="324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Превентивне і морально-правове виховання</a:t>
            </a:r>
            <a:endParaRPr lang="uk-UA" dirty="0"/>
          </a:p>
        </p:txBody>
      </p:sp>
      <p:pic>
        <p:nvPicPr>
          <p:cNvPr id="32774" name="Picture 6" descr="http://school23.lviv.ua/images/photos/DSCN01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school23.lviv.ua/images/photos/DSCN01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00" y="3587848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school23.lviv.ua/images/photos/IMG_81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1538" y="4000504"/>
            <a:ext cx="205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ГО </a:t>
            </a:r>
            <a:r>
              <a:rPr lang="uk-UA" b="1" dirty="0" err="1" smtClean="0"/>
              <a:t>“Благовість”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4000504"/>
            <a:ext cx="327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ГО </a:t>
            </a:r>
            <a:r>
              <a:rPr lang="uk-UA" b="1" dirty="0" err="1" smtClean="0"/>
              <a:t>“Життя</a:t>
            </a:r>
            <a:r>
              <a:rPr lang="uk-UA" b="1" dirty="0" smtClean="0"/>
              <a:t> без </a:t>
            </a:r>
            <a:r>
              <a:rPr lang="uk-UA" b="1" dirty="0" err="1" smtClean="0"/>
              <a:t>залежності”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000768"/>
            <a:ext cx="247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Соціальний педагог</a:t>
            </a:r>
          </a:p>
          <a:p>
            <a:r>
              <a:rPr lang="uk-UA" b="1" dirty="0" smtClean="0"/>
              <a:t>  Макогін  Б.О.</a:t>
            </a:r>
            <a:endParaRPr lang="uk-UA" b="1" dirty="0"/>
          </a:p>
        </p:txBody>
      </p:sp>
      <p:pic>
        <p:nvPicPr>
          <p:cNvPr id="11" name="Picture 1" descr="H:\Нова папка (3)\20140521_1012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5087600" y="-7629525"/>
            <a:ext cx="288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780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:\Нова папка (3)\20140521_101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214818"/>
            <a:ext cx="3714776" cy="2089562"/>
          </a:xfrm>
          <a:prstGeom prst="rect">
            <a:avLst/>
          </a:prstGeom>
          <a:noFill/>
        </p:spPr>
      </p:pic>
      <p:pic>
        <p:nvPicPr>
          <p:cNvPr id="114690" name="Picture 2" descr="H:\Нова папка (3)\20140521_1007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5087600" y="-7629525"/>
            <a:ext cx="3840000" cy="2160000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4572000" y="4286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/>
              <a:t>Соціальний педагог у своїй практиці користується такими методами роботи з учнями,як: </a:t>
            </a:r>
            <a:br>
              <a:rPr lang="uk-UA" b="1" dirty="0" smtClean="0"/>
            </a:br>
            <a:r>
              <a:rPr lang="uk-UA" b="1" dirty="0" smtClean="0"/>
              <a:t>• тренінги (</a:t>
            </a:r>
            <a:r>
              <a:rPr lang="uk-UA" b="1" dirty="0" err="1" smtClean="0"/>
              <a:t>“Цінність</a:t>
            </a:r>
            <a:r>
              <a:rPr lang="uk-UA" b="1" dirty="0" smtClean="0"/>
              <a:t> </a:t>
            </a:r>
            <a:r>
              <a:rPr lang="uk-UA" b="1" dirty="0" err="1" smtClean="0"/>
              <a:t>життя”</a:t>
            </a:r>
            <a:r>
              <a:rPr lang="uk-UA" b="1" dirty="0" smtClean="0"/>
              <a:t>, </a:t>
            </a:r>
            <a:r>
              <a:rPr lang="uk-UA" b="1" dirty="0" err="1" smtClean="0"/>
              <a:t>“Керуй</a:t>
            </a:r>
            <a:r>
              <a:rPr lang="uk-UA" b="1" dirty="0" smtClean="0"/>
              <a:t> своїм </a:t>
            </a:r>
            <a:r>
              <a:rPr lang="uk-UA" b="1" dirty="0" err="1" smtClean="0"/>
              <a:t>життям”</a:t>
            </a:r>
            <a:r>
              <a:rPr lang="uk-UA" b="1" dirty="0" smtClean="0"/>
              <a:t>);</a:t>
            </a:r>
            <a:br>
              <a:rPr lang="uk-UA" b="1" dirty="0" smtClean="0"/>
            </a:br>
            <a:r>
              <a:rPr lang="uk-UA" b="1" dirty="0" smtClean="0"/>
              <a:t>• уроки - роздуми, дискусії, уроки з використанням мультимедійної установки; </a:t>
            </a:r>
            <a:br>
              <a:rPr lang="uk-UA" b="1" dirty="0" smtClean="0"/>
            </a:br>
            <a:r>
              <a:rPr lang="uk-UA" b="1" dirty="0" smtClean="0"/>
              <a:t>• </a:t>
            </a:r>
            <a:r>
              <a:rPr lang="uk-UA" b="1" dirty="0" err="1" smtClean="0"/>
              <a:t>відеолекторії</a:t>
            </a:r>
            <a:r>
              <a:rPr lang="uk-UA" b="1" dirty="0" smtClean="0"/>
              <a:t> (</a:t>
            </a:r>
            <a:r>
              <a:rPr lang="uk-UA" b="1" dirty="0" err="1" smtClean="0"/>
              <a:t>“Доброта</a:t>
            </a:r>
            <a:r>
              <a:rPr lang="uk-UA" b="1" dirty="0" smtClean="0"/>
              <a:t> та </a:t>
            </a:r>
            <a:r>
              <a:rPr lang="uk-UA" b="1" dirty="0" err="1" smtClean="0"/>
              <a:t>милосердя”</a:t>
            </a:r>
            <a:r>
              <a:rPr lang="uk-UA" b="1" dirty="0" smtClean="0"/>
              <a:t>, </a:t>
            </a:r>
            <a:r>
              <a:rPr lang="uk-UA" b="1" dirty="0" err="1" smtClean="0"/>
              <a:t>“Твої</a:t>
            </a:r>
            <a:r>
              <a:rPr lang="uk-UA" b="1" dirty="0" smtClean="0"/>
              <a:t> права та </a:t>
            </a:r>
            <a:r>
              <a:rPr lang="uk-UA" b="1" dirty="0" err="1" smtClean="0"/>
              <a:t>обов</a:t>
            </a:r>
            <a:r>
              <a:rPr lang="he-IL" b="1" dirty="0" smtClean="0"/>
              <a:t>׳</a:t>
            </a:r>
            <a:r>
              <a:rPr lang="uk-UA" b="1" dirty="0" err="1" smtClean="0"/>
              <a:t>язки”</a:t>
            </a:r>
            <a:r>
              <a:rPr lang="uk-UA" b="1" dirty="0" smtClean="0"/>
              <a:t>, </a:t>
            </a:r>
            <a:r>
              <a:rPr lang="uk-UA" b="1" dirty="0" err="1" smtClean="0"/>
              <a:t>“Шкідливість</a:t>
            </a:r>
            <a:r>
              <a:rPr lang="uk-UA" b="1" dirty="0" smtClean="0"/>
              <a:t> енергетичних </a:t>
            </a:r>
            <a:r>
              <a:rPr lang="uk-UA" b="1" dirty="0" err="1" smtClean="0"/>
              <a:t>напоїв”</a:t>
            </a:r>
            <a:r>
              <a:rPr lang="uk-UA" b="1" dirty="0" smtClean="0"/>
              <a:t>, </a:t>
            </a:r>
            <a:r>
              <a:rPr lang="uk-UA" b="1" dirty="0" err="1" smtClean="0"/>
              <a:t>“Пивний</a:t>
            </a:r>
            <a:r>
              <a:rPr lang="uk-UA" b="1" dirty="0" smtClean="0"/>
              <a:t> </a:t>
            </a:r>
            <a:r>
              <a:rPr lang="uk-UA" b="1" dirty="0" err="1" smtClean="0"/>
              <a:t>алкоголізм”</a:t>
            </a:r>
            <a:r>
              <a:rPr lang="uk-UA" b="1" dirty="0" smtClean="0"/>
              <a:t>,);</a:t>
            </a:r>
            <a:br>
              <a:rPr lang="uk-UA" b="1" dirty="0" smtClean="0"/>
            </a:br>
            <a:r>
              <a:rPr lang="uk-UA" b="1" dirty="0" smtClean="0"/>
              <a:t>• години спілкування (</a:t>
            </a:r>
            <a:r>
              <a:rPr lang="uk-UA" b="1" dirty="0" err="1" smtClean="0"/>
              <a:t>“Молодь</a:t>
            </a:r>
            <a:r>
              <a:rPr lang="uk-UA" b="1" dirty="0" smtClean="0"/>
              <a:t> та протиправна </a:t>
            </a:r>
            <a:r>
              <a:rPr lang="uk-UA" b="1" dirty="0" err="1" smtClean="0"/>
              <a:t>поведінка”</a:t>
            </a:r>
            <a:r>
              <a:rPr lang="uk-UA" b="1" dirty="0" smtClean="0"/>
              <a:t>, </a:t>
            </a:r>
            <a:r>
              <a:rPr lang="uk-UA" b="1" dirty="0" err="1" smtClean="0"/>
              <a:t>“Шкідливий</a:t>
            </a:r>
            <a:r>
              <a:rPr lang="uk-UA" b="1" dirty="0" smtClean="0"/>
              <a:t> вплив </a:t>
            </a:r>
            <a:r>
              <a:rPr lang="uk-UA" b="1" dirty="0" err="1" smtClean="0"/>
              <a:t>тютюнопаління”</a:t>
            </a:r>
            <a:r>
              <a:rPr lang="uk-UA" b="1" dirty="0" smtClean="0"/>
              <a:t>, </a:t>
            </a:r>
            <a:r>
              <a:rPr lang="uk-UA" b="1" dirty="0" err="1" smtClean="0"/>
              <a:t>“Наркотики</a:t>
            </a:r>
            <a:r>
              <a:rPr lang="uk-UA" b="1" dirty="0" smtClean="0"/>
              <a:t>. </a:t>
            </a:r>
            <a:r>
              <a:rPr lang="uk-UA" b="1" dirty="0" err="1" smtClean="0"/>
              <a:t>Наслідки”</a:t>
            </a:r>
            <a:r>
              <a:rPr lang="uk-UA" b="1" dirty="0" smtClean="0"/>
              <a:t>);</a:t>
            </a:r>
            <a:br>
              <a:rPr lang="uk-UA" b="1" dirty="0" smtClean="0"/>
            </a:br>
            <a:r>
              <a:rPr lang="uk-UA" b="1" dirty="0" smtClean="0"/>
              <a:t>• виховні заходи (</a:t>
            </a:r>
            <a:r>
              <a:rPr lang="uk-UA" b="1" dirty="0" err="1" smtClean="0"/>
              <a:t>“Перехрестя</a:t>
            </a:r>
            <a:r>
              <a:rPr lang="uk-UA" b="1" dirty="0" smtClean="0"/>
              <a:t> </a:t>
            </a:r>
            <a:r>
              <a:rPr lang="uk-UA" b="1" dirty="0" err="1" smtClean="0"/>
              <a:t>кохання”</a:t>
            </a:r>
            <a:r>
              <a:rPr lang="uk-UA" b="1" dirty="0" smtClean="0"/>
              <a:t>, </a:t>
            </a:r>
            <a:r>
              <a:rPr lang="uk-UA" b="1" dirty="0" err="1" smtClean="0"/>
              <a:t>“Ми</a:t>
            </a:r>
            <a:r>
              <a:rPr lang="uk-UA" b="1" dirty="0" smtClean="0"/>
              <a:t> обираємо здоровий спосіб </a:t>
            </a:r>
            <a:r>
              <a:rPr lang="uk-UA" b="1" dirty="0" err="1" smtClean="0"/>
              <a:t>життя”</a:t>
            </a:r>
            <a:r>
              <a:rPr lang="uk-UA" b="1" dirty="0" smtClean="0"/>
              <a:t>);</a:t>
            </a:r>
            <a:br>
              <a:rPr lang="uk-UA" b="1" dirty="0" smtClean="0"/>
            </a:br>
            <a:endParaRPr lang="uk-UA" b="1" dirty="0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4320837" cy="24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uk-UA" dirty="0" smtClean="0"/>
              <a:t>Дбаємо про безпеку учнів</a:t>
            </a:r>
            <a:endParaRPr lang="uk-UA" dirty="0"/>
          </a:p>
        </p:txBody>
      </p:sp>
      <p:pic>
        <p:nvPicPr>
          <p:cNvPr id="47106" name="Picture 2" descr="http://school23.lviv.ua/images/photos/86_IMG_86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8427" y="2817562"/>
            <a:ext cx="21812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rgbClr val="FFC000"/>
                </a:solidFill>
              </a:rPr>
              <a:t>Тренінг з безпеки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дорожнього руху</a:t>
            </a:r>
            <a:endParaRPr lang="uk-UA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7108" name="Picture 4" descr="http://school23.lviv.ua/images/photos/87_DSC_0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41" y="1101688"/>
            <a:ext cx="2880000" cy="19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school23.lviv.ua/images/photos/69_DSCN08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184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http://school23.lviv.ua/images/photos/69_IMG_14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40" y="3342092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868407" y="6156415"/>
            <a:ext cx="5406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Тренінг з надання першої медичної допомоги</a:t>
            </a:r>
            <a:endParaRPr lang="uk-UA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7118" name="Picture 14" descr="http://school23.lviv.ua/images/photos/69_TWB_aX9MX4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36" y="811906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http://school23.lviv.ua/images/photos/88_IMG_172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4" y="365491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20421" y="2685921"/>
            <a:ext cx="2464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rgbClr val="FFC000"/>
                </a:solidFill>
              </a:rPr>
              <a:t>Безпечна поведінка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В НС</a:t>
            </a:r>
            <a:endParaRPr lang="uk-UA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4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18"/>
          </a:xfrm>
        </p:spPr>
        <p:txBody>
          <a:bodyPr/>
          <a:lstStyle/>
          <a:p>
            <a:r>
              <a:rPr lang="uk-UA" dirty="0" smtClean="0"/>
              <a:t>Шкільна мережа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6264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2013-2014н.р,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: 347</a:t>
            </a:r>
            <a:endParaRPr lang="uk-UA" dirty="0"/>
          </a:p>
        </p:txBody>
      </p:sp>
      <p:graphicFrame>
        <p:nvGraphicFramePr>
          <p:cNvPr id="6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996950"/>
              </p:ext>
            </p:extLst>
          </p:nvPr>
        </p:nvGraphicFramePr>
        <p:xfrm>
          <a:off x="428596" y="1285860"/>
          <a:ext cx="8072494" cy="557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Worksheet" r:id="rId4" imgW="9153449" imgH="5914949" progId="Excel.Sheet.8">
                  <p:embed/>
                </p:oleObj>
              </mc:Choice>
              <mc:Fallback>
                <p:oleObj name="Worksheet" r:id="rId4" imgW="9153449" imgH="5914949" progId="Excel.Sheet.8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285860"/>
                        <a:ext cx="8072494" cy="5572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619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-24426"/>
            <a:ext cx="8229600" cy="576727"/>
          </a:xfrm>
        </p:spPr>
        <p:txBody>
          <a:bodyPr/>
          <a:lstStyle/>
          <a:p>
            <a:r>
              <a:rPr lang="uk-UA" dirty="0" smtClean="0"/>
              <a:t>Духовне виховання</a:t>
            </a:r>
            <a:endParaRPr lang="uk-UA" dirty="0"/>
          </a:p>
        </p:txBody>
      </p:sp>
      <p:pic>
        <p:nvPicPr>
          <p:cNvPr id="36866" name="Picture 2" descr="http://school23.lviv.ua/images/photos/P11002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94516"/>
            <a:ext cx="3262312" cy="24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21" y="3281947"/>
            <a:ext cx="489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Свято Духовності (учні початкової  школи)</a:t>
            </a:r>
            <a:endParaRPr lang="uk-UA" b="1" dirty="0"/>
          </a:p>
        </p:txBody>
      </p:sp>
      <p:pic>
        <p:nvPicPr>
          <p:cNvPr id="36868" name="Picture 4" descr="http://school23.lviv.ua/images/photos/77_Img_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71335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3281947"/>
            <a:ext cx="356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Дозволь, Ісусе, за тобою йти </a:t>
            </a:r>
          </a:p>
          <a:p>
            <a:r>
              <a:rPr lang="uk-UA" b="1" dirty="0" smtClean="0"/>
              <a:t>(</a:t>
            </a:r>
            <a:r>
              <a:rPr lang="uk-UA" b="1" dirty="0" err="1" smtClean="0"/>
              <a:t>вч</a:t>
            </a:r>
            <a:r>
              <a:rPr lang="uk-UA" b="1" dirty="0" smtClean="0"/>
              <a:t>. Макар І.І. і 4-Бкл.)</a:t>
            </a:r>
            <a:endParaRPr lang="uk-UA" b="1" dirty="0"/>
          </a:p>
        </p:txBody>
      </p:sp>
      <p:pic>
        <p:nvPicPr>
          <p:cNvPr id="49154" name="Picture 2" descr="https://fbcdn-sphotos-h-a.akamaihd.net/hphotos-ak-xpa1/v/t34.0-12/10428742_1423119644641227_1498945490_n.jpg?oh=ad814e98a703f3f4bcebc8d185342046&amp;oe=53983ED6&amp;__gda__=1402462471_9b5b2992efd70ef7590a23610ac6efd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0904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fbcdn-sphotos-h-a.akamaihd.net/hphotos-ak-xpf1/v/t34.0-12/10419660_1423193617967163_2086564022_n.jpg?oh=595ddfa4ca9f6ea812ee3adcbe8c8bb5&amp;oe=5397E62D&amp;__gda__=1402470681_85ce4b4a7a44b5205c73f3d8799e1c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97800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зустріч з священником\DSCN01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00504"/>
            <a:ext cx="2967584" cy="22256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6211669"/>
            <a:ext cx="277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Зустріч зі священиком</a:t>
            </a:r>
          </a:p>
          <a:p>
            <a:r>
              <a:rPr lang="uk-UA" b="1" dirty="0" smtClean="0"/>
              <a:t>о. Віталієм</a:t>
            </a:r>
            <a:endParaRPr lang="uk-UA" b="1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951195" y="5929330"/>
            <a:ext cx="3407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Зустріч з </a:t>
            </a:r>
            <a:r>
              <a:rPr lang="uk-UA" b="1" dirty="0" err="1" smtClean="0">
                <a:solidFill>
                  <a:schemeClr val="bg1"/>
                </a:solidFill>
              </a:rPr>
              <a:t>Митрофорним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протоієрей УГКЦ </a:t>
            </a:r>
            <a:r>
              <a:rPr lang="uk-UA" b="1" dirty="0" err="1" smtClean="0"/>
              <a:t>о.Романом</a:t>
            </a:r>
            <a:endParaRPr lang="uk-UA" b="1" dirty="0" smtClean="0"/>
          </a:p>
          <a:p>
            <a:r>
              <a:rPr lang="uk-UA" b="1" dirty="0" smtClean="0"/>
              <a:t> Кравчиком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06027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41142"/>
            <a:ext cx="8229600" cy="885101"/>
          </a:xfrm>
        </p:spPr>
        <p:txBody>
          <a:bodyPr/>
          <a:lstStyle/>
          <a:p>
            <a:r>
              <a:rPr lang="uk-UA" dirty="0" smtClean="0"/>
              <a:t>Духовне виховання</a:t>
            </a: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1737704" y="3284984"/>
            <a:ext cx="6054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</a:rPr>
              <a:t>Перша сповідь і перше причастя</a:t>
            </a:r>
            <a:endParaRPr lang="uk-UA" sz="2800" b="1" dirty="0">
              <a:solidFill>
                <a:srgbClr val="00B050"/>
              </a:solidFill>
            </a:endParaRPr>
          </a:p>
        </p:txBody>
      </p:sp>
      <p:pic>
        <p:nvPicPr>
          <p:cNvPr id="50178" name="Picture 2" descr="https://fbcdn-sphotos-h-a.akamaihd.net/hphotos-ak-xpf1/v/t34.0-12/10466900_1423194387967086_1412938528_n.jpg?oh=277b616532a366fb7e102bc25783e418&amp;oe=539836DE&amp;__gda__=1402477930_75f463b353cc30607ab1b257d694ac4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2" y="834584"/>
            <a:ext cx="3543650" cy="23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s://fbcdn-sphotos-h-a.akamaihd.net/hphotos-ak-xpa1/v/t34.0-12/10437303_1423194404633751_1959608871_n.jpg?oh=b878069b632c7ab7e5929605bd8ef978&amp;oe=53982DCE&amp;__gda__=1402475167_ea0d687921c1f7b6ed31a1f88f52d31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58" y="3888933"/>
            <a:ext cx="3477462" cy="25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s://fbcdn-sphotos-h-a.akamaihd.net/hphotos-ak-xpf1/v/t34.0-12/10437084_1423194394633752_1014867930_n.jpg?oh=288a6375399959374d7ab9c5c9084c9b&amp;oe=539945D1&amp;__gda__=1402543205_d024d090b89d38c8015ab51a03f3046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888934"/>
            <a:ext cx="3351886" cy="25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s://fbcdn-sphotos-h-a.akamaihd.net/hphotos-ak-xpa1/v/t34.0-12/10449734_1423194397967085_1014658728_n.jpg?oh=ba052cce270559457e68b2c0dde9fa5f&amp;oe=53997332&amp;__gda__=1402559203_f69992580d8eb530c8516c58b68ffba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35" y="733874"/>
            <a:ext cx="3413550" cy="2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-71540"/>
            <a:ext cx="8229600" cy="1143000"/>
          </a:xfrm>
        </p:spPr>
        <p:txBody>
          <a:bodyPr/>
          <a:lstStyle/>
          <a:p>
            <a:r>
              <a:rPr lang="uk-UA" dirty="0" smtClean="0"/>
              <a:t>Естетичне виховання</a:t>
            </a:r>
            <a:endParaRPr lang="uk-UA" dirty="0"/>
          </a:p>
        </p:txBody>
      </p:sp>
      <p:pic>
        <p:nvPicPr>
          <p:cNvPr id="10" name="Picture 4" descr="C:\Users\1\Desktop\фото з телефону\PICT03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94456" y="784229"/>
            <a:ext cx="3017806" cy="22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school23.lviv.ua/images/photos/IMG_67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" y="1193888"/>
            <a:ext cx="3240000" cy="21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school23.lviv.ua/images/photos/IMG_67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27" y="1165961"/>
            <a:ext cx="3240000" cy="21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school23.lviv.ua/images/photos/photo_m-01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" y="393184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school23.lviv.ua/images/photos/IMG_822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440286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ttp://school23.lviv.ua/images/photos/IMG_820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86" y="4103295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16732"/>
            <a:ext cx="284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Мереживо осінніх барв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3751" y="3303907"/>
            <a:ext cx="284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Мереживо осінніх барв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6361842"/>
            <a:ext cx="273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Збережи життя ялинці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6263295"/>
            <a:ext cx="357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Ландшафтно</a:t>
            </a:r>
            <a:r>
              <a:rPr lang="uk-UA" b="1" dirty="0" smtClean="0"/>
              <a:t>-паркові куточки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56762" y="593700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Квілінг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2418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/>
          <a:lstStyle/>
          <a:p>
            <a:r>
              <a:rPr lang="uk-UA" dirty="0" smtClean="0"/>
              <a:t>Естетичне виховання</a:t>
            </a:r>
            <a:endParaRPr lang="uk-UA" dirty="0"/>
          </a:p>
        </p:txBody>
      </p:sp>
      <p:pic>
        <p:nvPicPr>
          <p:cNvPr id="45060" name="Picture 4" descr="http://school23.lviv.ua/images/photos/78_P_20140417_1423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://school23.lviv.ua/images/photos/76_Image_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" y="105273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http://school23.lviv.ua/images/photos/76_Image_0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6" y="105686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8475" y="3271086"/>
            <a:ext cx="246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Писанковий розмай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5189" y="6165304"/>
            <a:ext cx="434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Майстер-клас з писанкарства</a:t>
            </a:r>
          </a:p>
          <a:p>
            <a:r>
              <a:rPr lang="uk-UA" b="1" dirty="0" smtClean="0"/>
              <a:t>(майстриня України </a:t>
            </a:r>
            <a:r>
              <a:rPr lang="uk-UA" b="1" dirty="0" err="1" smtClean="0"/>
              <a:t>Гнилякевич</a:t>
            </a:r>
            <a:r>
              <a:rPr lang="uk-UA" b="1" dirty="0" smtClean="0"/>
              <a:t> І.В.)</a:t>
            </a:r>
            <a:endParaRPr lang="uk-UA" b="1" dirty="0"/>
          </a:p>
        </p:txBody>
      </p:sp>
      <p:pic>
        <p:nvPicPr>
          <p:cNvPr id="75778" name="Picture 2" descr="http://school23.lviv.ua/images/photos/thumb/76_Image_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357562"/>
            <a:ext cx="2571768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https://fbcdn-sphotos-h-a.akamaihd.net/hphotos-ak-xpf1/v/t34.0-12/10469625_1423195747966950_95647923_n.jpg?oh=a512781723f747aeb7c7385f3d9847e3&amp;oe=5397EF2D&amp;__gda__=1402465840_cd3922952cb2e5c7e9df669e4f4841c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4" y="4438728"/>
            <a:ext cx="3240000" cy="24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8310"/>
          </a:xfrm>
        </p:spPr>
        <p:txBody>
          <a:bodyPr/>
          <a:lstStyle/>
          <a:p>
            <a:r>
              <a:rPr lang="uk-UA" dirty="0" smtClean="0"/>
              <a:t>Свято Букварика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635896" y="3378381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Вч.Мельничук</a:t>
            </a:r>
            <a:r>
              <a:rPr lang="uk-UA" b="1" dirty="0" smtClean="0"/>
              <a:t> Н.Я.,</a:t>
            </a:r>
          </a:p>
          <a:p>
            <a:pPr algn="ctr"/>
            <a:r>
              <a:rPr lang="uk-UA" b="1" dirty="0" err="1" smtClean="0"/>
              <a:t>Грешта</a:t>
            </a:r>
            <a:r>
              <a:rPr lang="uk-UA" b="1" dirty="0" smtClean="0"/>
              <a:t> І.О., </a:t>
            </a:r>
          </a:p>
          <a:p>
            <a:pPr algn="ctr"/>
            <a:r>
              <a:rPr lang="uk-UA" b="1" dirty="0" err="1" smtClean="0"/>
              <a:t>Луць</a:t>
            </a:r>
            <a:r>
              <a:rPr lang="uk-UA" b="1" dirty="0" smtClean="0"/>
              <a:t> Н.В. </a:t>
            </a:r>
            <a:endParaRPr lang="uk-UA" b="1" dirty="0"/>
          </a:p>
        </p:txBody>
      </p:sp>
      <p:pic>
        <p:nvPicPr>
          <p:cNvPr id="38916" name="Picture 4" descr="http://school23.lviv.ua/images/photos/89_20140522_1304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" y="1378114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school23.lviv.ua/images/photos/89_20140522_1317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1048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school23.lviv.ua/images/photos/89_20140522_1353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980728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https://fbcdn-sphotos-h-a.akamaihd.net/hphotos-ak-xpf1/v/t34.0-12/10428833_1423195744633617_2009003461_n.jpg?oh=5aa892a4cff25a8527ca75e18fd4f543&amp;oe=53980BB3&amp;__gda__=1402480903_eaa8afdf926c2293bfd5c6d01f1fccd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" y="4288073"/>
            <a:ext cx="3229619" cy="24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s://fbcdn-sphotos-h-a.akamaihd.net/hphotos-ak-xpf1/v/t34.0-12/10447232_1423195737966951_877162502_n.jpg?oh=11ec134ee9346b8d9201fa8f1e6361af&amp;oe=5397FA8A&amp;__gda__=1402472410_5677c50dd414f9b6b6084ad98001997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3240000" cy="24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841" y="-243408"/>
            <a:ext cx="8229600" cy="1143000"/>
          </a:xfrm>
        </p:spPr>
        <p:txBody>
          <a:bodyPr/>
          <a:lstStyle/>
          <a:p>
            <a:r>
              <a:rPr lang="uk-UA" dirty="0" smtClean="0"/>
              <a:t>Краєзнавча робота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685180" y="3335973"/>
            <a:ext cx="262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Містечко </a:t>
            </a:r>
            <a:r>
              <a:rPr lang="uk-UA" b="1" dirty="0" err="1" smtClean="0"/>
              <a:t>Св.Миколая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9501" y="3170859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Зоопарк ЛІМПОПО</a:t>
            </a:r>
          </a:p>
          <a:p>
            <a:pPr algn="ctr"/>
            <a:r>
              <a:rPr lang="uk-UA" b="1" dirty="0" err="1" smtClean="0"/>
              <a:t>С.Меденичі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7828" y="6258550"/>
            <a:ext cx="231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Екологічний центр</a:t>
            </a:r>
            <a:endParaRPr lang="uk-UA" b="1" dirty="0"/>
          </a:p>
        </p:txBody>
      </p:sp>
      <p:pic>
        <p:nvPicPr>
          <p:cNvPr id="36866" name="Picture 2" descr="http://school23.lviv.ua/images/photos/8xtRkfGNBT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786190"/>
            <a:ext cx="2269265" cy="30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school23.lviv.ua/images/photos/IMG_08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4" y="1024408"/>
            <a:ext cx="3240000" cy="21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school23.lviv.ua/images/photos/IMG_55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78" y="659604"/>
            <a:ext cx="2058408" cy="274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school23.lviv.ua/images/photos/57_IMG_139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4" y="4079523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00826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Сколівські</a:t>
            </a:r>
            <a:r>
              <a:rPr lang="uk-UA" b="1" dirty="0" smtClean="0"/>
              <a:t> Бескиди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82" y="6215082"/>
            <a:ext cx="109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Тустань</a:t>
            </a:r>
            <a:endParaRPr lang="uk-UA" b="1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1156" y="114298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3912206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6216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Виховний захід-реквієм </a:t>
            </a:r>
            <a:br>
              <a:rPr lang="uk-UA" dirty="0" smtClean="0"/>
            </a:br>
            <a:r>
              <a:rPr lang="uk-UA" dirty="0" smtClean="0"/>
              <a:t>«Чорнобиль: наш гріх і біль…»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404584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Вч. Федор І.М., </a:t>
            </a:r>
            <a:r>
              <a:rPr lang="uk-UA" sz="2000" b="1" dirty="0" err="1" smtClean="0"/>
              <a:t>Гуняк</a:t>
            </a:r>
            <a:r>
              <a:rPr lang="uk-UA" sz="2000" b="1" dirty="0" smtClean="0"/>
              <a:t> А.С</a:t>
            </a:r>
            <a:r>
              <a:rPr lang="uk-UA" b="1" dirty="0" smtClean="0"/>
              <a:t>.</a:t>
            </a:r>
            <a:endParaRPr lang="uk-UA" b="1" dirty="0"/>
          </a:p>
        </p:txBody>
      </p:sp>
      <p:pic>
        <p:nvPicPr>
          <p:cNvPr id="39938" name="Picture 2" descr="http://school23.lviv.ua/images/photos/84_photo_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7285"/>
            <a:ext cx="3240000" cy="24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school23.lviv.ua/images/photos/84_photo_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240000" cy="24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school23.lviv.ua/images/photos/84_photo_0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46" y="4440960"/>
            <a:ext cx="3240000" cy="24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29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-25102"/>
            <a:ext cx="8229600" cy="1143000"/>
          </a:xfrm>
        </p:spPr>
        <p:txBody>
          <a:bodyPr/>
          <a:lstStyle/>
          <a:p>
            <a:r>
              <a:rPr lang="uk-UA" dirty="0" smtClean="0"/>
              <a:t>Спортивно-оздоровче виховання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314"/>
            <a:ext cx="3707903" cy="2085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500438"/>
            <a:ext cx="3270545" cy="2452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98877"/>
            <a:ext cx="2057648" cy="2742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3071810"/>
            <a:ext cx="30003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Змагання з волейболу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5929330"/>
            <a:ext cx="233845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Заняття гімнастикою</a:t>
            </a:r>
            <a:endParaRPr lang="ru-RU" b="1" dirty="0"/>
          </a:p>
        </p:txBody>
      </p:sp>
      <p:pic>
        <p:nvPicPr>
          <p:cNvPr id="40962" name="Picture 2" descr="http://school23.lviv.ua/images/photos/59_uZd2cSOmlF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785794"/>
            <a:ext cx="3083074" cy="23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81442" y="6079991"/>
            <a:ext cx="33908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Заняття настільним тенісом</a:t>
            </a:r>
            <a:endParaRPr lang="ru-RU" b="1" dirty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8579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2960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7880" y="0"/>
            <a:ext cx="8229600" cy="778098"/>
          </a:xfrm>
        </p:spPr>
        <p:txBody>
          <a:bodyPr/>
          <a:lstStyle/>
          <a:p>
            <a:r>
              <a:rPr lang="uk-UA" dirty="0" smtClean="0"/>
              <a:t>Спортивно-оздоровче виховання</a:t>
            </a:r>
            <a:endParaRPr lang="uk-UA" dirty="0"/>
          </a:p>
        </p:txBody>
      </p:sp>
      <p:pic>
        <p:nvPicPr>
          <p:cNvPr id="31746" name="Picture 2" descr="http://school23.lviv.ua/images/photos/photo04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07" y="775409"/>
            <a:ext cx="3494052" cy="26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school23.lviv.ua/images/photos/IMG_19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80" y="3792334"/>
            <a:ext cx="3509279" cy="26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school23.lviv.ua/images/photos/DSCF74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5" y="778098"/>
            <a:ext cx="3387863" cy="25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school23.lviv.ua/images/photos/dzudo_image2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2" y="3789040"/>
            <a:ext cx="3387863" cy="25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24" y="3000372"/>
            <a:ext cx="292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Лекція «Гармонійна Я»,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uk-UA" b="1" dirty="0" smtClean="0"/>
              <a:t>компанія «</a:t>
            </a:r>
            <a:r>
              <a:rPr lang="en-US" b="1" dirty="0" err="1" smtClean="0"/>
              <a:t>Profi</a:t>
            </a:r>
            <a:r>
              <a:rPr lang="en-US" b="1" dirty="0" smtClean="0"/>
              <a:t> Lab</a:t>
            </a:r>
            <a:r>
              <a:rPr lang="ru-RU" b="1" dirty="0" smtClean="0"/>
              <a:t>»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395948"/>
            <a:ext cx="334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До Дня боротьби зі СНІДом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6384386"/>
            <a:ext cx="20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Уроки</a:t>
            </a:r>
            <a:r>
              <a:rPr lang="uk-UA" b="1" dirty="0" smtClean="0"/>
              <a:t> плавання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0725" y="6361044"/>
            <a:ext cx="464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Майстер-клас з дзюдо (брати </a:t>
            </a:r>
            <a:r>
              <a:rPr lang="uk-UA" b="1" dirty="0" err="1" smtClean="0"/>
              <a:t>Грибики</a:t>
            </a:r>
            <a:r>
              <a:rPr lang="uk-UA" b="1" dirty="0" smtClean="0"/>
              <a:t>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38555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38" y="5465"/>
            <a:ext cx="8229600" cy="825026"/>
          </a:xfrm>
        </p:spPr>
        <p:txBody>
          <a:bodyPr/>
          <a:lstStyle/>
          <a:p>
            <a:r>
              <a:rPr lang="uk-UA" dirty="0" smtClean="0"/>
              <a:t>Профорієнтаційна робота</a:t>
            </a:r>
            <a:endParaRPr lang="uk-UA" dirty="0"/>
          </a:p>
        </p:txBody>
      </p:sp>
      <p:pic>
        <p:nvPicPr>
          <p:cNvPr id="35842" name="Picture 2" descr="http://school23.lviv.ua/images/photos/photo04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6" y="830491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90247"/>
            <a:ext cx="468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ЛВПУ ресторанного сервісу та туризму</a:t>
            </a:r>
            <a:endParaRPr lang="uk-UA" b="1" dirty="0"/>
          </a:p>
        </p:txBody>
      </p:sp>
      <p:pic>
        <p:nvPicPr>
          <p:cNvPr id="43010" name="Picture 2" descr="http://school23.lviv.ua/images/photos/90_05_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38" y="795987"/>
            <a:ext cx="3667417" cy="24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1507" y="3290247"/>
            <a:ext cx="357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ЛДУ безпеки життєдіяльності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3" y="3689335"/>
            <a:ext cx="3240000" cy="24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773" y="6157725"/>
            <a:ext cx="396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Львівський інститут банківської </a:t>
            </a:r>
          </a:p>
          <a:p>
            <a:r>
              <a:rPr lang="uk-UA" b="1" dirty="0" smtClean="0"/>
              <a:t>справи УБС НБУ</a:t>
            </a:r>
            <a:endParaRPr lang="uk-UA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57752" y="6215082"/>
            <a:ext cx="345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Академія Сухопутних військ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14273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-902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800" u="sng" kern="1200" dirty="0" smtClean="0">
                <a:solidFill>
                  <a:srgbClr val="0BD0D9">
                    <a:lumMod val="50000"/>
                  </a:srgbClr>
                </a:solidFill>
              </a:rPr>
              <a:t>Школа</a:t>
            </a:r>
            <a:r>
              <a:rPr lang="uk-UA" sz="4800" u="sng" kern="1200" dirty="0" smtClean="0">
                <a:solidFill>
                  <a:srgbClr val="04617B"/>
                </a:solidFill>
              </a:rPr>
              <a:t> співпрацює:</a:t>
            </a:r>
            <a:endParaRPr lang="ru-RU" sz="6000" dirty="0"/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14313" y="1357313"/>
            <a:ext cx="421481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95000"/>
              <a:buFontTx/>
              <a:buNone/>
            </a:pPr>
            <a:r>
              <a:rPr lang="uk-UA" sz="2800" b="1" dirty="0">
                <a:solidFill>
                  <a:srgbClr val="089CA3"/>
                </a:solidFill>
                <a:cs typeface="Arial" panose="020B0604020202020204" pitchFamily="34" charset="0"/>
              </a:rPr>
              <a:t>	з ЛНУ ім. І. Франка:</a:t>
            </a:r>
          </a:p>
          <a:p>
            <a:pPr algn="just" eaLnBrk="1" hangingPunct="1"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89CA3"/>
                </a:solidFill>
                <a:cs typeface="Arial" panose="020B0604020202020204" pitchFamily="34" charset="0"/>
              </a:rPr>
              <a:t>Географічним факультетом;</a:t>
            </a:r>
          </a:p>
          <a:p>
            <a:pPr algn="just" eaLnBrk="1" hangingPunct="1"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89CA3"/>
                </a:solidFill>
                <a:cs typeface="Arial" panose="020B0604020202020204" pitchFamily="34" charset="0"/>
              </a:rPr>
              <a:t>Філологічним факультетом;</a:t>
            </a:r>
          </a:p>
          <a:p>
            <a:pPr algn="just" eaLnBrk="1" hangingPunct="1"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89CA3"/>
                </a:solidFill>
                <a:cs typeface="Arial" panose="020B0604020202020204" pitchFamily="34" charset="0"/>
              </a:rPr>
              <a:t>Факультетом прикладної математики;</a:t>
            </a:r>
          </a:p>
          <a:p>
            <a:pPr algn="just" eaLnBrk="1" hangingPunct="1">
              <a:spcBef>
                <a:spcPct val="0"/>
              </a:spcBef>
              <a:buSzPct val="95000"/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89CA3"/>
                </a:solidFill>
                <a:cs typeface="Arial" panose="020B0604020202020204" pitchFamily="34" charset="0"/>
              </a:rPr>
              <a:t>Механіко-математичним факультетом.</a:t>
            </a:r>
          </a:p>
        </p:txBody>
      </p:sp>
      <p:pic>
        <p:nvPicPr>
          <p:cNvPr id="30724" name="Picture 4" descr="http://school23.lviv.ua/images/photos/67_image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27450"/>
            <a:ext cx="3806419" cy="28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school23.lviv.ua/images/photos/TxQDhfsUUU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78" y="772774"/>
            <a:ext cx="3160183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4306482" y="3101532"/>
            <a:ext cx="46177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95000"/>
              <a:buFontTx/>
              <a:buNone/>
            </a:pPr>
            <a:r>
              <a:rPr lang="uk-UA" sz="2800" b="1" dirty="0">
                <a:solidFill>
                  <a:srgbClr val="089CA3"/>
                </a:solidFill>
                <a:cs typeface="Arial" panose="020B0604020202020204" pitchFamily="34" charset="0"/>
              </a:rPr>
              <a:t>	з </a:t>
            </a:r>
            <a:r>
              <a:rPr lang="uk-UA" sz="2800" b="1" dirty="0" smtClean="0">
                <a:solidFill>
                  <a:srgbClr val="089CA3"/>
                </a:solidFill>
                <a:cs typeface="Arial" panose="020B0604020202020204" pitchFamily="34" charset="0"/>
              </a:rPr>
              <a:t>Львівським інститутом банківської справи УБС НБУ</a:t>
            </a:r>
            <a:endParaRPr lang="uk-UA" sz="2800" b="1" dirty="0">
              <a:solidFill>
                <a:srgbClr val="089CA3"/>
              </a:solidFill>
              <a:cs typeface="Arial" panose="020B0604020202020204" pitchFamily="34" charset="0"/>
            </a:endParaRPr>
          </a:p>
        </p:txBody>
      </p:sp>
      <p:pic>
        <p:nvPicPr>
          <p:cNvPr id="30732" name="Picture 12" descr="http://school23.lviv.ua/images/photos/P10904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81016"/>
            <a:ext cx="3108853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4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/>
          <a:lstStyle/>
          <a:p>
            <a:r>
              <a:rPr lang="uk-UA" dirty="0" smtClean="0">
                <a:solidFill>
                  <a:srgbClr val="88430A"/>
                </a:solidFill>
              </a:rPr>
              <a:t>Прощавай, рідна </a:t>
            </a:r>
            <a:r>
              <a:rPr lang="uk-UA" dirty="0" err="1" smtClean="0">
                <a:solidFill>
                  <a:srgbClr val="88430A"/>
                </a:solidFill>
              </a:rPr>
              <a:t>школо</a:t>
            </a:r>
            <a:r>
              <a:rPr lang="uk-UA" dirty="0" smtClean="0">
                <a:solidFill>
                  <a:srgbClr val="88430A"/>
                </a:solidFill>
              </a:rPr>
              <a:t>!!!</a:t>
            </a:r>
            <a:endParaRPr lang="uk-UA" dirty="0">
              <a:solidFill>
                <a:srgbClr val="88430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4270" y="6168487"/>
            <a:ext cx="440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Прощання з початковою школою</a:t>
            </a:r>
          </a:p>
          <a:p>
            <a:r>
              <a:rPr lang="uk-UA" sz="2000" b="1" dirty="0" smtClean="0"/>
              <a:t> учнів 4-А і 4-Б кл.</a:t>
            </a:r>
            <a:endParaRPr lang="uk-UA" sz="2000" b="1" dirty="0"/>
          </a:p>
        </p:txBody>
      </p:sp>
      <p:pic>
        <p:nvPicPr>
          <p:cNvPr id="51202" name="Picture 2" descr="https://fbcdn-sphotos-h-a.akamaihd.net/hphotos-ak-xpf1/v/t34.0-12/10447303_1423193624633829_1779446384_n.jpg?oh=9de381b76510fcaa8adda34983ce72ce&amp;oe=53982B62&amp;__gda__=1402445206_0c1378bde70786768c10a38c1c90f55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7232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s://fbcdn-sphotos-h-a.akamaihd.net/hphotos-ak-xpf1/v/t34.0-12/10388429_1423119641307894_707636180_n.jpg?oh=ed833b4679b1f64f2ffc66f99ccd9e05&amp;oe=5397C7B8&amp;__gda__=1402463336_b5fdf29138e8d410e07fcf194db9b5f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4386"/>
            <a:ext cx="3047662" cy="22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https://fbcdn-sphotos-h-a.akamaihd.net/hphotos-ak-xpa1/v/t34.0-12/10437259_1423195511300307_903680955_n.jpg?oh=25831bd5a9ecbbcecd1126f8d44be541&amp;oe=5397D0EA&amp;__gda__=1402459530_50661802643b4479536d1f92d3f1f92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6010" y="4258040"/>
            <a:ext cx="2244217" cy="25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https://fbcdn-sphotos-h-a.akamaihd.net/hphotos-ak-xpa1/v/t34.0-12/10455513_1423194907967034_423300685_n.jpg?oh=cf0123f949368fcff56e0893ccfcaf77&amp;oe=53983265&amp;__gda__=1402480581_7c25e2a223e907eea9c72ec91c89668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0980"/>
            <a:ext cx="2880000" cy="19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Picture 12" descr="https://fbcdn-sphotos-h-a.akamaihd.net/hphotos-ak-xpf1/v/t34.0-12/10446441_1423195514633640_1831038127_n.jpg?oh=690779827e14a93acb35cdcdeb9356ec&amp;oe=5398151B&amp;__gda__=1402472111_9c449744708923269b3fed1cdf052749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0227" y="3510646"/>
            <a:ext cx="2586706" cy="26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s://fbcdn-sphotos-h-a.akamaihd.net/hphotos-ak-xpa1/v/t34.0-12/10466881_1423194904633701_328675252_n.jpg?oh=2e6d804a5ac2907c29c64b1b076361af&amp;oe=53980876&amp;__gda__=1402466518_b67ff7a5dfcd8abd150ec8502e435a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6563"/>
            <a:ext cx="2964564" cy="19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13385" y="3047123"/>
            <a:ext cx="3732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Свято останнього дзвоника</a:t>
            </a:r>
            <a:endParaRPr lang="uk-UA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657854" y="260444"/>
            <a:ext cx="5497115" cy="722081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Цікаві зустрічі</a:t>
            </a:r>
          </a:p>
        </p:txBody>
      </p:sp>
      <p:pic>
        <p:nvPicPr>
          <p:cNvPr id="4" name="Picture 10" descr="школа 2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5149" y="1305690"/>
            <a:ext cx="3159125" cy="25273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468313" y="3429000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 b="1" dirty="0">
                <a:solidFill>
                  <a:srgbClr val="FFC000"/>
                </a:solidFill>
              </a:rPr>
              <a:t>з пластунами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8191" y="1500174"/>
            <a:ext cx="25729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 descr="http://school23.lviv.ua/images/photos/80_SDC143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0" y="3951095"/>
            <a:ext cx="3204770" cy="24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TextBox 1"/>
          <p:cNvSpPr txBox="1">
            <a:spLocks noChangeArrowheads="1"/>
          </p:cNvSpPr>
          <p:nvPr/>
        </p:nvSpPr>
        <p:spPr bwMode="auto">
          <a:xfrm>
            <a:off x="358852" y="5991260"/>
            <a:ext cx="2945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 b="1" dirty="0">
                <a:solidFill>
                  <a:srgbClr val="FFC000"/>
                </a:solidFill>
              </a:rPr>
              <a:t>з </a:t>
            </a:r>
            <a:r>
              <a:rPr lang="uk-UA" sz="1800" b="1" dirty="0" smtClean="0">
                <a:solidFill>
                  <a:srgbClr val="FFC000"/>
                </a:solidFill>
              </a:rPr>
              <a:t>бардом Олесем Дяком</a:t>
            </a:r>
            <a:endParaRPr lang="uk-UA" sz="1800" b="1" dirty="0">
              <a:solidFill>
                <a:srgbClr val="FFC000"/>
              </a:solidFill>
            </a:endParaRPr>
          </a:p>
        </p:txBody>
      </p:sp>
      <p:pic>
        <p:nvPicPr>
          <p:cNvPr id="46088" name="Picture 8" descr="http://school23.lviv.ua/images/photos/86_IMG_86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06" y="407288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643702" y="3071810"/>
            <a:ext cx="2338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>
                <a:solidFill>
                  <a:srgbClr val="FFC000"/>
                </a:solidFill>
              </a:rPr>
              <a:t>з </a:t>
            </a:r>
            <a:r>
              <a:rPr lang="uk-UA" sz="1800" b="1" dirty="0" smtClean="0">
                <a:solidFill>
                  <a:srgbClr val="FFC000"/>
                </a:solidFill>
              </a:rPr>
              <a:t>працівниками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соціальної служби</a:t>
            </a:r>
            <a:endParaRPr lang="uk-UA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824021" y="5879013"/>
            <a:ext cx="2338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>
                <a:solidFill>
                  <a:srgbClr val="FFC000"/>
                </a:solidFill>
              </a:rPr>
              <a:t>з </a:t>
            </a:r>
            <a:r>
              <a:rPr lang="uk-UA" sz="1800" b="1" dirty="0" smtClean="0">
                <a:solidFill>
                  <a:srgbClr val="FFC000"/>
                </a:solidFill>
              </a:rPr>
              <a:t>представниками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</a:rPr>
              <a:t>ГО «Самопоміч»</a:t>
            </a:r>
            <a:endParaRPr lang="uk-UA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6090" name="Picture 10" descr="http://school23.lviv.ua/images/photos/DSCF748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31" y="397119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4" name="TextBox 1"/>
          <p:cNvSpPr txBox="1">
            <a:spLocks noChangeArrowheads="1"/>
          </p:cNvSpPr>
          <p:nvPr/>
        </p:nvSpPr>
        <p:spPr bwMode="auto">
          <a:xfrm>
            <a:off x="6813099" y="5808026"/>
            <a:ext cx="1579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 b="1" dirty="0">
                <a:solidFill>
                  <a:srgbClr val="FFC000"/>
                </a:solidFill>
              </a:rPr>
              <a:t>з </a:t>
            </a:r>
            <a:r>
              <a:rPr lang="uk-UA" sz="1800" b="1" dirty="0" smtClean="0">
                <a:solidFill>
                  <a:srgbClr val="FFC000"/>
                </a:solidFill>
              </a:rPr>
              <a:t>артисткою</a:t>
            </a:r>
            <a:endParaRPr lang="uk-UA" sz="1800" b="1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 b="1" dirty="0">
                <a:solidFill>
                  <a:srgbClr val="FFC000"/>
                </a:solidFill>
              </a:rPr>
              <a:t> </a:t>
            </a:r>
            <a:r>
              <a:rPr lang="uk-UA" sz="1800" b="1" dirty="0" err="1" smtClean="0">
                <a:solidFill>
                  <a:srgbClr val="FF6600"/>
                </a:solidFill>
              </a:rPr>
              <a:t>О.Іваненків</a:t>
            </a:r>
            <a:endParaRPr lang="uk-UA" sz="1800" b="1" dirty="0">
              <a:solidFill>
                <a:srgbClr val="FF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1322" y="1227681"/>
            <a:ext cx="2157840" cy="2331280"/>
          </a:xfrm>
          <a:prstGeom prst="rect">
            <a:avLst/>
          </a:prstGeom>
        </p:spPr>
      </p:pic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3413589" y="3214717"/>
            <a:ext cx="266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rgbClr val="FFC000"/>
                </a:solidFill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</a:rPr>
              <a:t>Олегом </a:t>
            </a:r>
            <a:r>
              <a:rPr lang="uk-UA" sz="1800" b="1" dirty="0" err="1" smtClean="0">
                <a:solidFill>
                  <a:schemeClr val="bg1"/>
                </a:solidFill>
              </a:rPr>
              <a:t>Березюком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директором ДГП ЛМР</a:t>
            </a:r>
            <a:endParaRPr lang="uk-UA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35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17363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Гурткова робота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74" y="3910881"/>
            <a:ext cx="4191027" cy="2357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37741"/>
            <a:ext cx="3673403" cy="245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3124566"/>
            <a:ext cx="3731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Народний ансамбль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народного танцю «Полуничка»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87" y="6211669"/>
            <a:ext cx="360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Військово-спортивний гурток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«Патріот» (</a:t>
            </a:r>
            <a:r>
              <a:rPr lang="uk-UA" b="1" dirty="0" err="1" smtClean="0">
                <a:solidFill>
                  <a:srgbClr val="002060"/>
                </a:solidFill>
              </a:rPr>
              <a:t>вч</a:t>
            </a:r>
            <a:r>
              <a:rPr lang="uk-UA" b="1" dirty="0" smtClean="0">
                <a:solidFill>
                  <a:srgbClr val="002060"/>
                </a:solidFill>
              </a:rPr>
              <a:t>.  </a:t>
            </a:r>
            <a:r>
              <a:rPr lang="uk-UA" b="1" dirty="0" err="1" smtClean="0">
                <a:solidFill>
                  <a:srgbClr val="002060"/>
                </a:solidFill>
              </a:rPr>
              <a:t>Лилик</a:t>
            </a:r>
            <a:r>
              <a:rPr lang="uk-UA" b="1" dirty="0" smtClean="0">
                <a:solidFill>
                  <a:srgbClr val="002060"/>
                </a:solidFill>
              </a:rPr>
              <a:t> О.Й.)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6237312"/>
            <a:ext cx="394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Клуб карате «Юніор» (</a:t>
            </a:r>
            <a:r>
              <a:rPr lang="uk-UA" b="1" dirty="0" err="1" smtClean="0">
                <a:solidFill>
                  <a:srgbClr val="002060"/>
                </a:solidFill>
              </a:rPr>
              <a:t>Кульба</a:t>
            </a:r>
            <a:r>
              <a:rPr lang="uk-UA" b="1" dirty="0" smtClean="0">
                <a:solidFill>
                  <a:srgbClr val="002060"/>
                </a:solidFill>
              </a:rPr>
              <a:t> В.)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589978"/>
            <a:ext cx="3815139" cy="2540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7" y="669749"/>
            <a:ext cx="3371299" cy="2528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693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uk-UA" dirty="0" smtClean="0"/>
              <a:t>Гурткова робота </a:t>
            </a:r>
            <a:br>
              <a:rPr lang="uk-UA" dirty="0" smtClean="0"/>
            </a:br>
            <a:r>
              <a:rPr lang="ru-RU" i="1" dirty="0">
                <a:effectLst/>
              </a:rPr>
              <a:t>клуб </a:t>
            </a:r>
            <a:r>
              <a:rPr lang="ru-RU" i="1" dirty="0" err="1">
                <a:effectLst/>
              </a:rPr>
              <a:t>тхеквондо</a:t>
            </a:r>
            <a:r>
              <a:rPr lang="ru-RU" i="1" dirty="0">
                <a:effectLst/>
              </a:rPr>
              <a:t>, </a:t>
            </a:r>
            <a:r>
              <a:rPr lang="ru-RU" i="1" dirty="0" err="1">
                <a:effectLst/>
              </a:rPr>
              <a:t>хапкідо</a:t>
            </a:r>
            <a:r>
              <a:rPr lang="ru-RU" i="1" dirty="0">
                <a:effectLst/>
              </a:rPr>
              <a:t> і рукопашного бою </a:t>
            </a:r>
            <a:r>
              <a:rPr lang="uk-UA" dirty="0" smtClean="0"/>
              <a:t>«Патріот»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53136"/>
            <a:ext cx="1346350" cy="2151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53136"/>
            <a:ext cx="1347370" cy="2118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24" y="4675799"/>
            <a:ext cx="1276229" cy="2095508"/>
          </a:xfrm>
          <a:prstGeom prst="rect">
            <a:avLst/>
          </a:prstGeom>
        </p:spPr>
      </p:pic>
      <p:pic>
        <p:nvPicPr>
          <p:cNvPr id="34818" name="Picture 2" descr="patrio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0051"/>
            <a:ext cx="4061257" cy="25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8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uk-UA" dirty="0" smtClean="0"/>
              <a:t>Гурткова робота </a:t>
            </a:r>
            <a:br>
              <a:rPr lang="uk-UA" dirty="0" smtClean="0"/>
            </a:br>
            <a:r>
              <a:rPr lang="ru-RU" i="1" dirty="0">
                <a:effectLst/>
              </a:rPr>
              <a:t>Клуб </a:t>
            </a:r>
            <a:r>
              <a:rPr lang="ru-RU" i="1" dirty="0" err="1">
                <a:effectLst/>
              </a:rPr>
              <a:t>професійних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видів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r>
              <a:rPr lang="ru-RU" i="1" dirty="0" err="1">
                <a:effectLst/>
              </a:rPr>
              <a:t>єдиноборств</a:t>
            </a:r>
            <a:r>
              <a:rPr lang="ru-RU" i="1" dirty="0">
                <a:effectLst/>
              </a:rPr>
              <a:t> </a:t>
            </a:r>
            <a:r>
              <a:rPr lang="ru-RU" i="1" dirty="0">
                <a:effectLst/>
                <a:hlinkClick r:id="rId2"/>
              </a:rPr>
              <a:t>" </a:t>
            </a:r>
            <a:r>
              <a:rPr lang="ru-RU" i="1" dirty="0" err="1">
                <a:effectLst/>
                <a:hlinkClick r:id="rId2"/>
              </a:rPr>
              <a:t>Юніон</a:t>
            </a:r>
            <a:r>
              <a:rPr lang="ru-RU" i="1" dirty="0">
                <a:effectLst/>
                <a:hlinkClick r:id="rId2"/>
              </a:rPr>
              <a:t> "</a:t>
            </a:r>
            <a:endParaRPr lang="uk-UA" dirty="0"/>
          </a:p>
        </p:txBody>
      </p:sp>
      <p:pic>
        <p:nvPicPr>
          <p:cNvPr id="35842" name="Picture 2" descr="http://school23.lviv.ua/images/photos/15820_409984192404549_565087382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school23.lviv.ua/images/photos/12623_409667045769597_865222072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4829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school23.lviv.ua/images/photos/554445_316269848442651_1236751306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32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uk-UA" dirty="0" smtClean="0"/>
              <a:t>Учнівський парламент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410767" y="3147472"/>
            <a:ext cx="432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/>
              <a:t>Акція</a:t>
            </a:r>
            <a:r>
              <a:rPr lang="ru-RU" b="1" dirty="0" smtClean="0"/>
              <a:t> "</a:t>
            </a:r>
            <a:r>
              <a:rPr lang="ru-RU" b="1" dirty="0" err="1" smtClean="0"/>
              <a:t>Миколай</a:t>
            </a:r>
            <a:r>
              <a:rPr lang="ru-RU" b="1" dirty="0" smtClean="0"/>
              <a:t> про тебе не </a:t>
            </a:r>
            <a:r>
              <a:rPr lang="ru-RU" b="1" dirty="0" err="1" smtClean="0"/>
              <a:t>забуде</a:t>
            </a:r>
            <a:r>
              <a:rPr lang="ru-RU" b="1" dirty="0" smtClean="0"/>
              <a:t>"</a:t>
            </a:r>
            <a:endParaRPr lang="ru-RU" b="1" dirty="0"/>
          </a:p>
        </p:txBody>
      </p:sp>
      <p:pic>
        <p:nvPicPr>
          <p:cNvPr id="72708" name="Picture 4" descr="http://localhost/images/upload/alco_sto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429000"/>
            <a:ext cx="2485479" cy="248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285852" y="592933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Акція</a:t>
            </a:r>
            <a:r>
              <a:rPr lang="ru-RU" b="1" dirty="0" smtClean="0"/>
              <a:t> "Стоп! Алкоголь і </a:t>
            </a:r>
            <a:r>
              <a:rPr lang="ru-RU" b="1" dirty="0" err="1" smtClean="0"/>
              <a:t>тютюнопаління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4357686" y="6143644"/>
            <a:ext cx="372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Готуємось</a:t>
            </a:r>
            <a:r>
              <a:rPr lang="ru-RU" b="1" dirty="0" smtClean="0"/>
              <a:t> до </a:t>
            </a:r>
            <a:r>
              <a:rPr lang="ru-RU" b="1" dirty="0" err="1" smtClean="0"/>
              <a:t>Новорічних</a:t>
            </a:r>
            <a:r>
              <a:rPr lang="ru-RU" b="1" dirty="0" smtClean="0"/>
              <a:t> свят</a:t>
            </a:r>
            <a:endParaRPr lang="ru-RU" b="1" dirty="0"/>
          </a:p>
        </p:txBody>
      </p:sp>
      <p:pic>
        <p:nvPicPr>
          <p:cNvPr id="33794" name="Picture 2" descr="http://school23.lviv.ua/images/photos/photo05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0" y="752036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429000"/>
            <a:ext cx="2168790" cy="2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741950"/>
            <a:ext cx="3240000" cy="243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8" y="88703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4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661"/>
            <a:ext cx="8229600" cy="876009"/>
          </a:xfrm>
        </p:spPr>
        <p:txBody>
          <a:bodyPr/>
          <a:lstStyle/>
          <a:p>
            <a:r>
              <a:rPr lang="uk-UA" dirty="0" smtClean="0"/>
              <a:t>Школа і сім</a:t>
            </a:r>
            <a:r>
              <a:rPr lang="uk-UA" dirty="0" smtClean="0">
                <a:latin typeface="Times New Roman"/>
                <a:cs typeface="Times New Roman"/>
              </a:rPr>
              <a:t>’</a:t>
            </a:r>
            <a:r>
              <a:rPr lang="uk-UA" dirty="0" smtClean="0"/>
              <a:t>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9" y="961200"/>
            <a:ext cx="2997695" cy="2248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4" y="989731"/>
            <a:ext cx="2997695" cy="2248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384000" cy="2253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07" y="3836992"/>
            <a:ext cx="3240000" cy="21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7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1600164"/>
          </a:xfrm>
        </p:spPr>
        <p:txBody>
          <a:bodyPr/>
          <a:lstStyle/>
          <a:p>
            <a:r>
              <a:rPr lang="uk-UA" dirty="0" smtClean="0"/>
              <a:t>Сайт школи</a:t>
            </a:r>
            <a:br>
              <a:rPr lang="uk-UA" dirty="0" smtClean="0"/>
            </a:br>
            <a:r>
              <a:rPr lang="en-US" b="1" dirty="0">
                <a:hlinkClick r:id="rId2"/>
              </a:rPr>
              <a:t>http://school23.lviv.ua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09936" y="1628800"/>
            <a:ext cx="7200800" cy="50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8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uk-UA" sz="4000" dirty="0">
                <a:effectLst/>
              </a:rPr>
              <a:t>У </a:t>
            </a:r>
            <a:r>
              <a:rPr lang="uk-UA" sz="4000" dirty="0" smtClean="0">
                <a:effectLst/>
              </a:rPr>
              <a:t>2013-2014 </a:t>
            </a:r>
            <a:r>
              <a:rPr lang="uk-UA" sz="4000" dirty="0">
                <a:effectLst/>
              </a:rPr>
              <a:t>навчальному році </a:t>
            </a:r>
            <a:r>
              <a:rPr lang="uk-UA" sz="4000" dirty="0" smtClean="0">
                <a:effectLst/>
              </a:rPr>
              <a:t/>
            </a:r>
            <a:br>
              <a:rPr lang="uk-UA" sz="4000" dirty="0" smtClean="0">
                <a:effectLst/>
              </a:rPr>
            </a:br>
            <a:r>
              <a:rPr lang="uk-UA" sz="4000" dirty="0" smtClean="0">
                <a:effectLst/>
              </a:rPr>
              <a:t>було здійснено: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3898" y="1845686"/>
            <a:ext cx="8246720" cy="106644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Продовжується капітальний ремонт – </a:t>
            </a:r>
            <a:r>
              <a:rPr lang="uk-UA" dirty="0"/>
              <a:t>реставрація цокольного поверху школи </a:t>
            </a: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00298" y="1214422"/>
            <a:ext cx="5163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кошти державного бюджету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347864" y="3280994"/>
            <a:ext cx="3015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кошти батьків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 bwMode="auto">
          <a:xfrm>
            <a:off x="568678" y="3813067"/>
            <a:ext cx="7958688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</a:rPr>
              <a:t>Проведено повірку теплового і водяного лічильників;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800" dirty="0" smtClean="0">
                <a:solidFill>
                  <a:srgbClr val="003300"/>
                </a:solidFill>
                <a:latin typeface="+mn-lt"/>
              </a:rPr>
              <a:t>Проведено заміну труб для підключення води з котельні до кабінету у боковому приміщенні;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</a:rPr>
              <a:t>Проведено нову каналізаційну систему для зливу з кабінету у боковому приміщенні;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2500" b="0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840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496" y="116632"/>
            <a:ext cx="7056784" cy="4525963"/>
          </a:xfrm>
        </p:spPr>
        <p:txBody>
          <a:bodyPr/>
          <a:lstStyle/>
          <a:p>
            <a:pPr lvl="0" algn="just">
              <a:defRPr/>
            </a:pPr>
            <a:r>
              <a:rPr lang="uk-UA" sz="2800" dirty="0"/>
              <a:t>Ремонт у цьому ж кабінеті:</a:t>
            </a:r>
          </a:p>
          <a:p>
            <a:pPr marL="0" lvl="0" indent="0" algn="just">
              <a:buNone/>
              <a:defRPr/>
            </a:pPr>
            <a:r>
              <a:rPr lang="uk-UA" sz="2800" dirty="0" smtClean="0"/>
              <a:t>- </a:t>
            </a:r>
            <a:r>
              <a:rPr lang="uk-UA" sz="2800" dirty="0"/>
              <a:t>встановлення керамічної плитки на стіни у санвузлі</a:t>
            </a:r>
            <a:r>
              <a:rPr lang="uk-UA" sz="2800" dirty="0" smtClean="0"/>
              <a:t>;</a:t>
            </a:r>
          </a:p>
          <a:p>
            <a:pPr marL="0" lvl="0" indent="0" algn="just">
              <a:buNone/>
              <a:defRPr/>
            </a:pPr>
            <a:r>
              <a:rPr lang="uk-UA" sz="2800" dirty="0" smtClean="0"/>
              <a:t> - реставрація дверей в кабінеті – 3 шт.;</a:t>
            </a:r>
          </a:p>
          <a:p>
            <a:pPr marL="0" lvl="0" indent="0" algn="just"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- побілка приміщень в кабінетах, коридорі і санвузлі;</a:t>
            </a:r>
          </a:p>
          <a:p>
            <a:pPr marL="0" lvl="0" indent="0" algn="just">
              <a:buNone/>
              <a:defRPr/>
            </a:pPr>
            <a:r>
              <a:rPr lang="uk-UA" sz="2800" dirty="0" smtClean="0"/>
              <a:t> - установка лінолеуму в кабінетах і коридорі.</a:t>
            </a:r>
          </a:p>
          <a:p>
            <a:pPr lvl="0" algn="just">
              <a:defRPr/>
            </a:pPr>
            <a:r>
              <a:rPr lang="uk-UA" sz="2800" dirty="0" smtClean="0"/>
              <a:t>Відремонтовано приміщення і облаштовано гардероб для одягу та взуття;</a:t>
            </a:r>
          </a:p>
          <a:p>
            <a:pPr lvl="0" algn="just">
              <a:defRPr/>
            </a:pPr>
            <a:r>
              <a:rPr lang="uk-UA" sz="2800" dirty="0" smtClean="0"/>
              <a:t>Виготовлено для роздягалок «Полунички» вішаки – 4 шт. і лавки для сидіння – 4 шт.</a:t>
            </a:r>
          </a:p>
          <a:p>
            <a:pPr lvl="0" algn="just">
              <a:defRPr/>
            </a:pPr>
            <a:r>
              <a:rPr lang="uk-UA" sz="2800" dirty="0" smtClean="0"/>
              <a:t>Закуплено 6 нових вогнегасників;</a:t>
            </a:r>
          </a:p>
          <a:p>
            <a:pPr lvl="0" algn="just">
              <a:defRPr/>
            </a:pPr>
            <a:endParaRPr lang="uk-UA" sz="2500" dirty="0" smtClean="0"/>
          </a:p>
          <a:p>
            <a:pPr marL="0" lvl="0" indent="0" algn="just">
              <a:buNone/>
              <a:defRPr/>
            </a:pPr>
            <a:endParaRPr lang="uk-UA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428604"/>
            <a:ext cx="144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376" y="2174532"/>
            <a:ext cx="1080210" cy="144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933056"/>
            <a:ext cx="1440000" cy="1080000"/>
          </a:xfrm>
          <a:prstGeom prst="rect">
            <a:avLst/>
          </a:prstGeom>
        </p:spPr>
      </p:pic>
      <p:pic>
        <p:nvPicPr>
          <p:cNvPr id="33796" name="Picture 4" descr="http://tex-bezbeka.in.ua/pojejbezp/kelerbi/1345829684.jpe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7374"/>
            <a:ext cx="1449236" cy="16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785813" y="214313"/>
            <a:ext cx="8072437" cy="142875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6600"/>
                </a:solidFill>
              </a:rPr>
              <a:t>Співпраця з церквою</a:t>
            </a:r>
            <a:r>
              <a:rPr lang="uk-UA" sz="2700" b="1" dirty="0" smtClean="0">
                <a:solidFill>
                  <a:srgbClr val="FF6600"/>
                </a:solidFill>
              </a:rPr>
              <a:t/>
            </a:r>
            <a:br>
              <a:rPr lang="uk-UA" sz="2700" b="1" dirty="0" smtClean="0">
                <a:solidFill>
                  <a:srgbClr val="FF6600"/>
                </a:solidFill>
              </a:rPr>
            </a:br>
            <a:endParaRPr lang="uk-UA" sz="2700" b="1" dirty="0" smtClean="0">
              <a:solidFill>
                <a:srgbClr val="FF6600"/>
              </a:solidFill>
            </a:endParaRPr>
          </a:p>
        </p:txBody>
      </p:sp>
      <p:pic>
        <p:nvPicPr>
          <p:cNvPr id="31746" name="Picture 2" descr="http://school23.lviv.ua/images/photos/P11002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39" y="3685853"/>
            <a:ext cx="3257853" cy="24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school23.lviv.ua/images/photos/0SAM_66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5" y="3741978"/>
            <a:ext cx="3183020" cy="23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49" y="3113252"/>
            <a:ext cx="2430000" cy="3240000"/>
          </a:xfrm>
          <a:prstGeom prst="rect">
            <a:avLst/>
          </a:prstGeom>
        </p:spPr>
      </p:pic>
      <p:pic>
        <p:nvPicPr>
          <p:cNvPr id="97282" name="Picture 2" descr="http://school23.lviv.ua/images/photos/IMG_33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34" y="1000108"/>
            <a:ext cx="3534734" cy="2357454"/>
          </a:xfrm>
          <a:prstGeom prst="rect">
            <a:avLst/>
          </a:prstGeom>
          <a:noFill/>
        </p:spPr>
      </p:pic>
      <p:pic>
        <p:nvPicPr>
          <p:cNvPr id="31750" name="Picture 6" descr="http://school23.lviv.ua/images/photos/IMG_329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000108"/>
            <a:ext cx="3534735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142984"/>
            <a:ext cx="2855901" cy="21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12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476672"/>
            <a:ext cx="7200800" cy="4525963"/>
          </a:xfrm>
        </p:spPr>
        <p:txBody>
          <a:bodyPr/>
          <a:lstStyle/>
          <a:p>
            <a:r>
              <a:rPr lang="uk-UA" sz="2800" dirty="0" smtClean="0"/>
              <a:t>Замінено кран для миття рук біля їдальні  – 1 шт. та в санвузлі для дівчат – 1 шт. ;</a:t>
            </a:r>
          </a:p>
          <a:p>
            <a:r>
              <a:rPr lang="uk-UA" sz="2800" dirty="0" smtClean="0"/>
              <a:t>Замінено крани для перекриття води біля їдальні – 1 шт., в хлопчачому санвузлі – 1 шт. та в котельні – 1 шт.;</a:t>
            </a:r>
          </a:p>
          <a:p>
            <a:r>
              <a:rPr lang="uk-UA" sz="2800" dirty="0" smtClean="0"/>
              <a:t>Проведено частковий ремонт паркету по коридорах школи та в деяких класах;</a:t>
            </a:r>
          </a:p>
          <a:p>
            <a:r>
              <a:rPr lang="uk-UA" sz="2800" dirty="0" smtClean="0"/>
              <a:t>Проведено ремонт сходів на подвір'ї перед школою; </a:t>
            </a:r>
          </a:p>
          <a:p>
            <a:r>
              <a:rPr lang="uk-UA" sz="2800" dirty="0" smtClean="0"/>
              <a:t>Пофарбовано браму і огорожу перед школою;</a:t>
            </a:r>
          </a:p>
          <a:p>
            <a:r>
              <a:rPr lang="uk-UA" sz="2800" dirty="0" smtClean="0"/>
              <a:t>Пофарбовано перила перед школою і на сходах;</a:t>
            </a:r>
            <a:endParaRPr lang="uk-UA" sz="2800" dirty="0"/>
          </a:p>
          <a:p>
            <a:endParaRPr lang="uk-UA" sz="2800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5059" y="332656"/>
            <a:ext cx="1928794" cy="139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919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88640"/>
            <a:ext cx="7128792" cy="4525963"/>
          </a:xfrm>
        </p:spPr>
        <p:txBody>
          <a:bodyPr/>
          <a:lstStyle/>
          <a:p>
            <a:pPr algn="just"/>
            <a:r>
              <a:rPr lang="uk-UA" sz="2800" dirty="0" smtClean="0"/>
              <a:t>Пофарбовано шини та спортивне обладнання на території спортивного майданчика;</a:t>
            </a:r>
          </a:p>
          <a:p>
            <a:pPr algn="just"/>
            <a:r>
              <a:rPr lang="uk-UA" sz="2800" dirty="0" smtClean="0"/>
              <a:t>Відремонтовано та облаштовано кабінет заступника з ВР та педагога-організатора;</a:t>
            </a:r>
          </a:p>
          <a:p>
            <a:pPr algn="just"/>
            <a:r>
              <a:rPr lang="uk-UA" sz="2800" dirty="0" smtClean="0"/>
              <a:t>Придбано для малого спортзалу, кабінетів заступників з НВР та ВР, кабінету директора жалюзі в кількості 6 шт.;</a:t>
            </a:r>
          </a:p>
          <a:p>
            <a:pPr algn="just"/>
            <a:r>
              <a:rPr lang="uk-UA" sz="2800" dirty="0" smtClean="0"/>
              <a:t>Встановлено </a:t>
            </a:r>
            <a:r>
              <a:rPr lang="en-US" sz="2800" dirty="0" smtClean="0"/>
              <a:t>Wi-Fi </a:t>
            </a:r>
            <a:r>
              <a:rPr lang="uk-UA" sz="2800" dirty="0" smtClean="0"/>
              <a:t>на І поверсі школи;</a:t>
            </a:r>
          </a:p>
          <a:p>
            <a:pPr algn="just"/>
            <a:r>
              <a:rPr lang="uk-UA" sz="2800" dirty="0" smtClean="0"/>
              <a:t>Створено 2 кабінети на цокольному поверсі</a:t>
            </a:r>
          </a:p>
          <a:p>
            <a:pPr algn="just">
              <a:buNone/>
            </a:pP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642910" y="5286388"/>
            <a:ext cx="7015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кошти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ГО, з якими співпрацює школа: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15016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3300"/>
                </a:solidFill>
                <a:latin typeface="Calibri"/>
              </a:rPr>
              <a:t>Заміна вхідних дверей на пластикові у боковому приміщенні</a:t>
            </a:r>
            <a:r>
              <a:rPr lang="uk-UA" sz="2800" dirty="0" smtClean="0">
                <a:latin typeface="+mn-lt"/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36912"/>
            <a:ext cx="144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68640"/>
            <a:ext cx="144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23270" y="5264075"/>
            <a:ext cx="1536011" cy="11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0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57158" y="1643050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Придбано жалюзі для 2-А та 3-А класів – 6 шт.;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Придбано нову дошку – 7 клас;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Замінено </a:t>
            </a:r>
            <a:r>
              <a:rPr lang="uk-UA" sz="2800" dirty="0">
                <a:solidFill>
                  <a:prstClr val="black"/>
                </a:solidFill>
                <a:latin typeface="Calibri"/>
              </a:rPr>
              <a:t>вікна та встановлено меблеву </a:t>
            </a: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стінку в </a:t>
            </a:r>
            <a:r>
              <a:rPr lang="uk-UA" sz="2800" dirty="0">
                <a:solidFill>
                  <a:prstClr val="black"/>
                </a:solidFill>
                <a:latin typeface="Calibri"/>
              </a:rPr>
              <a:t>кабінеті історії – 5 клас</a:t>
            </a: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Замінено фасад шафи-купе у 1-А класі;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Придбано </a:t>
            </a:r>
            <a:r>
              <a:rPr lang="uk-UA" sz="2800" dirty="0" err="1" smtClean="0">
                <a:solidFill>
                  <a:prstClr val="black"/>
                </a:solidFill>
                <a:latin typeface="Calibri"/>
              </a:rPr>
              <a:t>ролокасети</a:t>
            </a: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 та плазмовий телевізор для 1-Б класу;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Придбано плазмовий телевізор і ноутбук для 2-А класу;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Зроблено ремонт кабінету – 4-А клас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857496"/>
            <a:ext cx="1440000" cy="1080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214546" y="1142984"/>
            <a:ext cx="481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кошти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 по класах: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00034" y="214290"/>
            <a:ext cx="4638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prstClr val="black"/>
                </a:solidFill>
                <a:latin typeface="Calibri"/>
              </a:rPr>
              <a:t>Придбано м'ячі в спортзал.</a:t>
            </a:r>
          </a:p>
        </p:txBody>
      </p:sp>
    </p:spTree>
    <p:extLst>
      <p:ext uri="{BB962C8B-B14F-4D97-AF65-F5344CB8AC3E}">
        <p14:creationId xmlns:p14="http://schemas.microsoft.com/office/powerpoint/2010/main" val="1520362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За покращення матеріально- технічної бази школи нагороджено  навчальний заклад Кубком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185" r="3519" b="3733"/>
          <a:stretch/>
        </p:blipFill>
        <p:spPr>
          <a:xfrm>
            <a:off x="428596" y="2000240"/>
            <a:ext cx="8320195" cy="446449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875853"/>
            <a:ext cx="8229600" cy="543346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sz="4000" dirty="0" smtClean="0"/>
              <a:t>Адміністрація, педагогічний колектив школи висловлюють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sz="4000" b="1" dirty="0" smtClean="0"/>
              <a:t>щиру подяку всім батькам учнів</a:t>
            </a:r>
            <a:r>
              <a:rPr lang="uk-UA" sz="4000" dirty="0" smtClean="0"/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sz="4000" dirty="0" smtClean="0"/>
              <a:t>за розуміння проблем, які постійно виникають перед школою, і за безкорисливу конкретну допомогу у зміцненні її матеріально - технічної бази, що сприяє покращенню умов для навчання і виховання підростаючого покоління.</a:t>
            </a:r>
            <a:endParaRPr lang="uk-UA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506571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077200" cy="192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40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Дякуємо за увагу!</a:t>
            </a:r>
          </a:p>
        </p:txBody>
      </p:sp>
      <p:pic>
        <p:nvPicPr>
          <p:cNvPr id="62466" name="Picture 2" descr="http://school23.lviv.ua/images/photos/IMG_35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1" y="3046846"/>
            <a:ext cx="4214843" cy="281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fbcdn-sphotos-h-a.akamaihd.net/hphotos-ak-xpf1/v/t34.0-12/10388429_1423119641307894_707636180_n.jpg?oh=ed833b4679b1f64f2ffc66f99ccd9e05&amp;oe=5397C7B8&amp;__gda__=1402463336_b5fdf29138e8d410e07fcf194db9b5f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59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5400" dirty="0" smtClean="0">
                <a:solidFill>
                  <a:schemeClr val="accent6">
                    <a:lumMod val="75000"/>
                  </a:schemeClr>
                </a:solidFill>
              </a:rPr>
              <a:t>Співпраця з вихованцями дитячих закладів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357813" y="1785938"/>
            <a:ext cx="2571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Сім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‘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я</a:t>
            </a:r>
          </a:p>
          <a:p>
            <a:pPr eaLnBrk="1" hangingPunct="1">
              <a:defRPr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     Родина</a:t>
            </a:r>
          </a:p>
          <a:p>
            <a:pPr eaLnBrk="1" hangingPunct="1">
              <a:defRPr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               Дошкільний заклад</a:t>
            </a:r>
          </a:p>
          <a:p>
            <a:pPr eaLnBrk="1" hangingPunct="1">
              <a:defRPr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                                         Школа</a:t>
            </a:r>
          </a:p>
        </p:txBody>
      </p:sp>
      <p:pic>
        <p:nvPicPr>
          <p:cNvPr id="32770" name="Picture 2" descr="http://school23.lviv.ua/images/photos/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school23.lviv.ua/images/photos/Izobr_2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9962"/>
            <a:ext cx="3516864" cy="23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school23.lviv.ua/images/photos/66_DSC_26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88" y="4229903"/>
            <a:ext cx="3240000" cy="23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2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Співпраця з дитячою бібліотекою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4104456" cy="2736304"/>
          </a:xfrm>
          <a:prstGeom prst="rect">
            <a:avLst/>
          </a:prstGeom>
        </p:spPr>
      </p:pic>
      <p:pic>
        <p:nvPicPr>
          <p:cNvPr id="33794" name="Picture 2" descr="http://school23.lviv.ua/images/photos/kmQhSEvbx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4262690" cy="28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95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b="1" dirty="0" smtClean="0">
                <a:solidFill>
                  <a:srgbClr val="FF6600"/>
                </a:solidFill>
              </a:rPr>
              <a:t>Співпраця з театрами</a:t>
            </a:r>
            <a:endParaRPr lang="uk-UA" dirty="0"/>
          </a:p>
        </p:txBody>
      </p:sp>
      <p:pic>
        <p:nvPicPr>
          <p:cNvPr id="34818" name="Picture 2" descr="http://school23.lviv.ua/images/photos/60_P10200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3048021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://school23.lviv.ua/images/photos/60_P10200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79" y="1357298"/>
            <a:ext cx="3048021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school23.lviv.ua/images/photos/DSCF75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786190"/>
            <a:ext cx="3283468" cy="24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14422"/>
            <a:ext cx="28588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786190"/>
            <a:ext cx="3333765" cy="25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1776</Words>
  <Application>Microsoft Office PowerPoint</Application>
  <PresentationFormat>Екран (4:3)</PresentationFormat>
  <Paragraphs>331</Paragraphs>
  <Slides>65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65</vt:i4>
      </vt:variant>
    </vt:vector>
  </HeadingPairs>
  <TitlesOfParts>
    <vt:vector size="73" baseType="lpstr">
      <vt:lpstr>Arial</vt:lpstr>
      <vt:lpstr>Arial Cyr</vt:lpstr>
      <vt:lpstr>Calibri</vt:lpstr>
      <vt:lpstr>Comic Sans MS</vt:lpstr>
      <vt:lpstr>Times New Roman</vt:lpstr>
      <vt:lpstr>Wingdings</vt:lpstr>
      <vt:lpstr>Тема Office</vt:lpstr>
      <vt:lpstr>Worksheet</vt:lpstr>
      <vt:lpstr>Звіт директора</vt:lpstr>
      <vt:lpstr>Якісний склад педпрацівників</vt:lpstr>
      <vt:lpstr>Пріоритетні завдання</vt:lpstr>
      <vt:lpstr>Шкільна мережа</vt:lpstr>
      <vt:lpstr>Школа співпрацює:</vt:lpstr>
      <vt:lpstr>Співпраця з церквою </vt:lpstr>
      <vt:lpstr>Співпраця з вихованцями дитячих закладів</vt:lpstr>
      <vt:lpstr>Співпраця з дитячою бібліотекою</vt:lpstr>
      <vt:lpstr>Співпраця з театрами</vt:lpstr>
      <vt:lpstr>Співпраця з ГО «Пласт»</vt:lpstr>
      <vt:lpstr>Школа працює над проблемою:</vt:lpstr>
      <vt:lpstr>Основні пріоритети методичної роботи</vt:lpstr>
      <vt:lpstr>Рівень навчальних досягнень учнів початкової школи</vt:lpstr>
      <vt:lpstr>Рівень навчальних досягнень учнів середньої та старшої школи</vt:lpstr>
      <vt:lpstr>Результати ДПА 4-ті класи</vt:lpstr>
      <vt:lpstr>Результати ДПА 11-й клас</vt:lpstr>
      <vt:lpstr>Районний інтерактивний семінар для вчителів англійської мови "Комунікативно-ігрові технології при викладанні англійської мови в початковій школі як засіб розвитку і виховання учнів на базі нового Державного стандарту початкової загальної освіти"</vt:lpstr>
      <vt:lpstr>Семінар координаторів конкурсу «Кенгуру» Шевченківського району</vt:lpstr>
      <vt:lpstr>Педради</vt:lpstr>
      <vt:lpstr>Відкриті уроки</vt:lpstr>
      <vt:lpstr>Відкриті уроки</vt:lpstr>
      <vt:lpstr>Відкриті уроки</vt:lpstr>
      <vt:lpstr>Відкриті уроки</vt:lpstr>
      <vt:lpstr>Проектна діяльність</vt:lpstr>
      <vt:lpstr>Математика, інформатика, фізика МІФ</vt:lpstr>
      <vt:lpstr>Інтелектуальний конкурс Що? Де? Коли?</vt:lpstr>
      <vt:lpstr>Робота з обдарованими дітьми</vt:lpstr>
      <vt:lpstr>Робота з обдарованими дітьми</vt:lpstr>
      <vt:lpstr>Робота з обдарованими дітьми</vt:lpstr>
      <vt:lpstr>Міський фестиваль з права «Крокуємо з правом»</vt:lpstr>
      <vt:lpstr>Інтерактивні конкурси</vt:lpstr>
      <vt:lpstr>Національно-патріотичне виховання</vt:lpstr>
      <vt:lpstr>Національно-патріотичне виховання</vt:lpstr>
      <vt:lpstr>Національно-патріотичне виховання</vt:lpstr>
      <vt:lpstr>Вшановуємо Кобзаря</vt:lpstr>
      <vt:lpstr>Національно-патріотичне виховання</vt:lpstr>
      <vt:lpstr>Превентивне і морально-правове виховання</vt:lpstr>
      <vt:lpstr>Презентація PowerPoint</vt:lpstr>
      <vt:lpstr>Дбаємо про безпеку учнів</vt:lpstr>
      <vt:lpstr>Духовне виховання</vt:lpstr>
      <vt:lpstr>Духовне виховання</vt:lpstr>
      <vt:lpstr>Естетичне виховання</vt:lpstr>
      <vt:lpstr>Естетичне виховання</vt:lpstr>
      <vt:lpstr>Свято Букварика</vt:lpstr>
      <vt:lpstr>Краєзнавча робота</vt:lpstr>
      <vt:lpstr>Виховний захід-реквієм  «Чорнобиль: наш гріх і біль…»</vt:lpstr>
      <vt:lpstr>Спортивно-оздоровче виховання</vt:lpstr>
      <vt:lpstr>Спортивно-оздоровче виховання</vt:lpstr>
      <vt:lpstr>Профорієнтаційна робота</vt:lpstr>
      <vt:lpstr>Прощавай, рідна школо!!!</vt:lpstr>
      <vt:lpstr>Цікаві зустрічі</vt:lpstr>
      <vt:lpstr>Гурткова робота</vt:lpstr>
      <vt:lpstr>Гурткова робота  клуб тхеквондо, хапкідо і рукопашного бою «Патріот»</vt:lpstr>
      <vt:lpstr>Гурткова робота  Клуб професійних видів єдиноборств " Юніон "</vt:lpstr>
      <vt:lpstr>Учнівський парламент</vt:lpstr>
      <vt:lpstr>Школа і сім’я</vt:lpstr>
      <vt:lpstr>Сайт школи http://school23.lviv.ua</vt:lpstr>
      <vt:lpstr>У 2013-2014 навчальному році  було здійснено:</vt:lpstr>
      <vt:lpstr>Презентація PowerPoint</vt:lpstr>
      <vt:lpstr>Презентація PowerPoint</vt:lpstr>
      <vt:lpstr>Презентація PowerPoint</vt:lpstr>
      <vt:lpstr>Презентація PowerPoint</vt:lpstr>
      <vt:lpstr>За покращення матеріально- технічної бази школи нагороджено  навчальний заклад Кубком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Пилипчак Ліда</dc:creator>
  <cp:lastModifiedBy>Пилипчак Олег</cp:lastModifiedBy>
  <cp:revision>304</cp:revision>
  <dcterms:created xsi:type="dcterms:W3CDTF">2011-07-12T10:04:18Z</dcterms:created>
  <dcterms:modified xsi:type="dcterms:W3CDTF">2014-06-30T13:47:59Z</dcterms:modified>
</cp:coreProperties>
</file>